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71" r:id="rId6"/>
    <p:sldId id="260" r:id="rId7"/>
    <p:sldId id="272" r:id="rId8"/>
    <p:sldId id="261" r:id="rId9"/>
    <p:sldId id="262" r:id="rId10"/>
    <p:sldId id="263" r:id="rId11"/>
    <p:sldId id="273" r:id="rId12"/>
    <p:sldId id="274" r:id="rId13"/>
    <p:sldId id="275" r:id="rId14"/>
    <p:sldId id="268" r:id="rId15"/>
    <p:sldId id="264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4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ph Glava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113"/>
    <a:srgbClr val="006422"/>
    <a:srgbClr val="006425"/>
    <a:srgbClr val="00642A"/>
    <a:srgbClr val="005138"/>
    <a:srgbClr val="1A624A"/>
    <a:srgbClr val="006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1" autoAdjust="0"/>
    <p:restoredTop sz="90909" autoAdjust="0"/>
  </p:normalViewPr>
  <p:slideViewPr>
    <p:cSldViewPr snapToGrid="0">
      <p:cViewPr>
        <p:scale>
          <a:sx n="70" d="100"/>
          <a:sy n="70" d="100"/>
        </p:scale>
        <p:origin x="-226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D78D6-76AE-9149-BC30-0EEFDD671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5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1C63B-C2B3-D543-B067-B15B0770E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81000"/>
            <a:ext cx="16002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381000"/>
            <a:ext cx="46482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22D80-7383-514F-BFE4-6408917702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43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57400" y="1981200"/>
            <a:ext cx="64008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0D34A-0772-9045-98B6-01A393844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9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57400" y="1981200"/>
            <a:ext cx="3124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334000" y="1981200"/>
            <a:ext cx="3124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DBCB2-CB6A-7A45-9D3D-046014FD8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22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2057400" y="1981200"/>
            <a:ext cx="3124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0" y="1981200"/>
            <a:ext cx="3124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9CB73-6651-8646-B982-5D4DB4B39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8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057400" y="1981200"/>
            <a:ext cx="64008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196B5-89AF-BD45-81F0-DFC5DB274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7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57400" y="1981200"/>
            <a:ext cx="64008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1B0EE-0F31-1E40-A8DB-66F279D55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98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57400" y="1981200"/>
            <a:ext cx="3124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34000" y="1981200"/>
            <a:ext cx="3124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7F910-97C3-9048-B7A9-33266B1AB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40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400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057400" y="1981200"/>
            <a:ext cx="3124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0" y="1981200"/>
            <a:ext cx="3124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3F5F7-153B-F849-991A-822769E38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C9622-B67D-1E43-8A3F-B71750E4B4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2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7B5A2-767D-7A40-A7CD-40FA48CAA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1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981200"/>
            <a:ext cx="3124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124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1246E-7BEC-DA4A-9CA9-AD29470B3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0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F41AC-FD73-B442-BC35-650A08BD40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2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D2EBA-C518-9540-BB77-AF0028C62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625C2-3927-4944-911C-1466EE78F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5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F4523-486C-B948-B66C-9185CA92FE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7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DCCED-E6C3-704C-B4E8-A8C7A6558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1752600" y="0"/>
            <a:ext cx="7391400" cy="1676400"/>
          </a:xfrm>
          <a:prstGeom prst="rect">
            <a:avLst/>
          </a:prstGeom>
          <a:gradFill rotWithShape="0">
            <a:gsLst>
              <a:gs pos="0">
                <a:srgbClr val="E0C43A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981200"/>
            <a:ext cx="6400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816576-1853-384D-960E-7E9D90F99E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0" y="1676400"/>
            <a:ext cx="1752600" cy="5181600"/>
          </a:xfrm>
          <a:prstGeom prst="rect">
            <a:avLst/>
          </a:prstGeom>
          <a:gradFill rotWithShape="0">
            <a:gsLst>
              <a:gs pos="0">
                <a:srgbClr val="00642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25" descr="K:\PR\Donna\Stack-Biplane-2c-th copy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212725"/>
            <a:ext cx="14700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5899" y="1690161"/>
            <a:ext cx="7007918" cy="3750765"/>
          </a:xfrm>
        </p:spPr>
        <p:txBody>
          <a:bodyPr/>
          <a:lstStyle/>
          <a:p>
            <a:r>
              <a:rPr lang="en-US" sz="4000" dirty="0"/>
              <a:t>Using adaptive psychophysical methods to individualize studies involving Systems Factorial Technology </a:t>
            </a:r>
            <a:endParaRPr lang="en-US" sz="4000" b="1" dirty="0">
              <a:latin typeface="Arial Black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9524" y="5793541"/>
            <a:ext cx="3492495" cy="1752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Joseph J. Glavan</a:t>
            </a:r>
          </a:p>
          <a:p>
            <a:pPr eaLnBrk="1" hangingPunct="1"/>
            <a:r>
              <a:rPr lang="en-US" sz="1800" dirty="0" smtClean="0">
                <a:latin typeface="Arial" charset="0"/>
              </a:rPr>
              <a:t>glavan.3@wright.edu </a:t>
            </a:r>
            <a:endParaRPr lang="en-US" sz="1800" dirty="0"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52020" y="5804820"/>
            <a:ext cx="351179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>
                <a:latin typeface="Arial" charset="0"/>
              </a:rPr>
              <a:t>Joseph W. </a:t>
            </a:r>
            <a:r>
              <a:rPr lang="en-US" sz="2400" dirty="0" err="1" smtClean="0">
                <a:latin typeface="Arial" charset="0"/>
              </a:rPr>
              <a:t>Houpt</a:t>
            </a:r>
            <a:endParaRPr lang="en-US" sz="2400" dirty="0" smtClean="0">
              <a:latin typeface="Arial" charset="0"/>
            </a:endParaRPr>
          </a:p>
          <a:p>
            <a:r>
              <a:rPr lang="en-US" sz="1800" dirty="0" smtClean="0">
                <a:latin typeface="Arial" charset="0"/>
              </a:rPr>
              <a:t>Wright State University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and Validations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1" y="1663699"/>
            <a:ext cx="9525001" cy="525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5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762000" y="4838700"/>
            <a:ext cx="10591800" cy="237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and Validations</a:t>
            </a:r>
          </a:p>
        </p:txBody>
      </p:sp>
      <p:pic>
        <p:nvPicPr>
          <p:cNvPr id="11" name="Picture 10" descr="Threshold varian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700"/>
            <a:ext cx="4789183" cy="4914900"/>
          </a:xfrm>
          <a:prstGeom prst="rect">
            <a:avLst/>
          </a:prstGeom>
        </p:spPr>
      </p:pic>
      <p:pic>
        <p:nvPicPr>
          <p:cNvPr id="12" name="Picture 11" descr="PsyFun Appro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715" y="1663700"/>
            <a:ext cx="4789184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0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42900" y="-571500"/>
            <a:ext cx="9664700" cy="772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and Validations</a:t>
            </a:r>
          </a:p>
        </p:txBody>
      </p:sp>
      <p:pic>
        <p:nvPicPr>
          <p:cNvPr id="3" name="Picture 2" descr="simul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11" y="50799"/>
            <a:ext cx="7069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2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342900" y="-571500"/>
            <a:ext cx="9664700" cy="772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Hu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94" y="-1"/>
            <a:ext cx="6785429" cy="686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3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psychophysical pre-testing block</a:t>
            </a:r>
          </a:p>
          <a:p>
            <a:pPr lvl="1"/>
            <a:r>
              <a:rPr lang="en-US" dirty="0" smtClean="0"/>
              <a:t>Psi (2*(10+30+30)*2.5s = ~6 min)</a:t>
            </a:r>
          </a:p>
          <a:p>
            <a:r>
              <a:rPr lang="en-US" dirty="0" smtClean="0"/>
              <a:t>SIC experiment</a:t>
            </a:r>
          </a:p>
          <a:p>
            <a:pPr lvl="1"/>
            <a:r>
              <a:rPr lang="en-US" dirty="0" smtClean="0"/>
              <a:t>Double Factorial Paradigm</a:t>
            </a:r>
          </a:p>
          <a:p>
            <a:pPr lvl="1"/>
            <a:r>
              <a:rPr lang="en-US" dirty="0" err="1" smtClean="0"/>
              <a:t>PsychoPy</a:t>
            </a:r>
            <a:endParaRPr lang="en-US" dirty="0" smtClean="0"/>
          </a:p>
          <a:p>
            <a:r>
              <a:rPr lang="en-US" dirty="0" smtClean="0"/>
              <a:t>Analyze data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sft</a:t>
            </a:r>
            <a:r>
              <a:rPr lang="en-US" dirty="0" smtClean="0"/>
              <a:t>” package for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2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Upcoming studies in our lab </a:t>
            </a:r>
            <a:r>
              <a:rPr lang="en-US" b="0" dirty="0" smtClean="0"/>
              <a:t>(audio-visual, multi-spectrum image fusion, visual search)</a:t>
            </a:r>
          </a:p>
          <a:p>
            <a:r>
              <a:rPr lang="en-US" dirty="0" smtClean="0"/>
              <a:t>Get Psi package included in </a:t>
            </a:r>
            <a:r>
              <a:rPr lang="en-US" dirty="0" err="1" smtClean="0"/>
              <a:t>PsychoPy</a:t>
            </a:r>
            <a:endParaRPr lang="en-US" dirty="0" smtClean="0"/>
          </a:p>
          <a:p>
            <a:r>
              <a:rPr lang="en-US" dirty="0" smtClean="0"/>
              <a:t>Develop similar Python package using chronometric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0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1200" b="0" dirty="0" err="1"/>
              <a:t>Fific</a:t>
            </a:r>
            <a:r>
              <a:rPr lang="en-US" sz="1200" b="0" dirty="0"/>
              <a:t>, M., </a:t>
            </a:r>
            <a:r>
              <a:rPr lang="en-US" sz="1200" b="0" dirty="0" err="1"/>
              <a:t>Eidels</a:t>
            </a:r>
            <a:r>
              <a:rPr lang="en-US" sz="1200" b="0" dirty="0"/>
              <a:t>, A.&amp; Townsend, J. T. (2008). Studying visual search using systems factorial methodology with target–distractor similarity as the factor. </a:t>
            </a:r>
            <a:r>
              <a:rPr lang="en-US" sz="1200" b="0" i="1" dirty="0"/>
              <a:t>Percept </a:t>
            </a:r>
            <a:r>
              <a:rPr lang="en-US" sz="1200" b="0" i="1" dirty="0" err="1"/>
              <a:t>Psychophys</a:t>
            </a:r>
            <a:r>
              <a:rPr lang="en-US" sz="1200" b="0" i="1" dirty="0"/>
              <a:t>, 70(4),</a:t>
            </a:r>
            <a:r>
              <a:rPr lang="en-US" sz="1200" b="0" dirty="0"/>
              <a:t> 583-603</a:t>
            </a:r>
            <a:r>
              <a:rPr lang="en-US" sz="1200" b="0" dirty="0" smtClean="0"/>
              <a:t>.</a:t>
            </a:r>
          </a:p>
          <a:p>
            <a:pPr marL="457200" indent="-457200">
              <a:buNone/>
            </a:pPr>
            <a:r>
              <a:rPr lang="en-US" sz="1200" b="0" dirty="0" err="1"/>
              <a:t>Fifić</a:t>
            </a:r>
            <a:r>
              <a:rPr lang="en-US" sz="1200" b="0" dirty="0"/>
              <a:t>, M., &amp; Townsend, J.T. (2010). Information-processing alternatives to holistic perception: Identifying the mechanisms of secondary-level holism within a categorization </a:t>
            </a:r>
            <a:r>
              <a:rPr lang="en-US" sz="1200" b="0" dirty="0" err="1"/>
              <a:t>paradgm</a:t>
            </a:r>
            <a:r>
              <a:rPr lang="en-US" sz="1200" b="0" dirty="0"/>
              <a:t>. </a:t>
            </a:r>
            <a:r>
              <a:rPr lang="en-US" sz="1200" b="0" i="1" dirty="0"/>
              <a:t>Journal of Experimental Psychology: Learning, Memory, and Cognition. 36(5), </a:t>
            </a:r>
            <a:r>
              <a:rPr lang="en-US" sz="1200" b="0" dirty="0"/>
              <a:t>1290-1313</a:t>
            </a:r>
            <a:r>
              <a:rPr lang="en-US" sz="1200" b="0" dirty="0" smtClean="0"/>
              <a:t>.</a:t>
            </a:r>
            <a:endParaRPr lang="en-US" sz="1200" b="0" dirty="0"/>
          </a:p>
          <a:p>
            <a:pPr marL="457200" indent="-457200">
              <a:buNone/>
            </a:pPr>
            <a:r>
              <a:rPr lang="en-US" sz="1200" b="0" dirty="0" err="1"/>
              <a:t>Houpt</a:t>
            </a:r>
            <a:r>
              <a:rPr lang="en-US" sz="1200" b="0" dirty="0"/>
              <a:t>, J.W., </a:t>
            </a:r>
            <a:r>
              <a:rPr lang="en-US" sz="1200" b="0" dirty="0" err="1"/>
              <a:t>Blaha</a:t>
            </a:r>
            <a:r>
              <a:rPr lang="en-US" sz="1200" b="0" dirty="0"/>
              <a:t>, L.M., McIntire, J.P., </a:t>
            </a:r>
            <a:r>
              <a:rPr lang="en-US" sz="1200" b="0" dirty="0" err="1"/>
              <a:t>Havig</a:t>
            </a:r>
            <a:r>
              <a:rPr lang="en-US" sz="1200" b="0" dirty="0"/>
              <a:t>, P.R., and Townsend, J.T. (2013). Systems factorial technology with R. </a:t>
            </a:r>
            <a:r>
              <a:rPr lang="en-US" sz="1200" b="0" i="1" dirty="0"/>
              <a:t>Behavior Research Methods.</a:t>
            </a:r>
            <a:endParaRPr lang="en-US" sz="1200" b="0" dirty="0"/>
          </a:p>
          <a:p>
            <a:pPr marL="457200" indent="-457200">
              <a:buNone/>
            </a:pPr>
            <a:r>
              <a:rPr lang="en-US" sz="1200" b="0" dirty="0" err="1" smtClean="0"/>
              <a:t>Kaernbach</a:t>
            </a:r>
            <a:r>
              <a:rPr lang="en-US" sz="1200" b="0" dirty="0"/>
              <a:t>, C. (1991). Simple adaptive testing with the weighted up–down method. </a:t>
            </a:r>
            <a:r>
              <a:rPr lang="en-US" sz="1200" b="0" i="1" dirty="0"/>
              <a:t>Perception &amp; Psychophysics</a:t>
            </a:r>
            <a:r>
              <a:rPr lang="en-US" sz="1200" b="0" dirty="0"/>
              <a:t>, 49, 227-229.</a:t>
            </a:r>
          </a:p>
          <a:p>
            <a:pPr marL="457200" indent="-457200">
              <a:buNone/>
            </a:pPr>
            <a:r>
              <a:rPr lang="en-US" sz="1200" b="0" dirty="0" err="1" smtClean="0"/>
              <a:t>Kontsevich</a:t>
            </a:r>
            <a:r>
              <a:rPr lang="en-US" sz="1200" b="0" dirty="0"/>
              <a:t>, L. L., &amp; Tyler , C. W. (1999). Bayesian adaptive estimation of psychometric slope and threshold. </a:t>
            </a:r>
            <a:r>
              <a:rPr lang="en-US" sz="1200" b="0" i="1" dirty="0"/>
              <a:t>Vision Research</a:t>
            </a:r>
            <a:r>
              <a:rPr lang="en-US" sz="1200" b="0" dirty="0"/>
              <a:t>, 39, 2729-2737.</a:t>
            </a:r>
          </a:p>
          <a:p>
            <a:pPr marL="457200" indent="-457200">
              <a:buNone/>
            </a:pPr>
            <a:r>
              <a:rPr lang="en-US" sz="1200" b="0" dirty="0"/>
              <a:t>Levitt, H. (1971). Transformed up–down methods in psychoacoustics. </a:t>
            </a:r>
            <a:r>
              <a:rPr lang="en-US" sz="1200" b="0" i="1" dirty="0"/>
              <a:t>Journal of the Acoustical Society of America</a:t>
            </a:r>
            <a:r>
              <a:rPr lang="en-US" sz="1200" b="0" dirty="0"/>
              <a:t>, 49, 467-477.</a:t>
            </a:r>
          </a:p>
          <a:p>
            <a:pPr marL="457200" indent="-457200">
              <a:buNone/>
            </a:pPr>
            <a:r>
              <a:rPr lang="en-US" sz="1200" b="0" dirty="0" smtClean="0"/>
              <a:t>Peirce</a:t>
            </a:r>
            <a:r>
              <a:rPr lang="en-US" sz="1200" b="0" dirty="0"/>
              <a:t>, J. W. (2007). </a:t>
            </a:r>
            <a:r>
              <a:rPr lang="en-US" sz="1200" b="0" dirty="0" err="1"/>
              <a:t>PsychoPy</a:t>
            </a:r>
            <a:r>
              <a:rPr lang="en-US" sz="1200" b="0" dirty="0"/>
              <a:t> – psychophysics software in Python. </a:t>
            </a:r>
            <a:r>
              <a:rPr lang="en-US" sz="1200" b="0" i="1" dirty="0"/>
              <a:t>Journal of Neuroscience Methods</a:t>
            </a:r>
            <a:r>
              <a:rPr lang="en-US" sz="1200" b="0" dirty="0"/>
              <a:t>, 162(1), 8-13.</a:t>
            </a:r>
          </a:p>
          <a:p>
            <a:pPr marL="457200" indent="-457200">
              <a:buNone/>
            </a:pPr>
            <a:r>
              <a:rPr lang="en-US" sz="1200" b="0" dirty="0"/>
              <a:t>Townsend, J. T. &amp; </a:t>
            </a:r>
            <a:r>
              <a:rPr lang="en-US" sz="1200" b="0" dirty="0" err="1"/>
              <a:t>Nozawa</a:t>
            </a:r>
            <a:r>
              <a:rPr lang="en-US" sz="1200" b="0" dirty="0"/>
              <a:t>, G. (1995). </a:t>
            </a:r>
            <a:r>
              <a:rPr lang="en-US" sz="1200" b="0" dirty="0" err="1"/>
              <a:t>Spatio</a:t>
            </a:r>
            <a:r>
              <a:rPr lang="en-US" sz="1200" b="0" dirty="0"/>
              <a:t>-temporal properties of elementary perception: An investigation of parallel, serial and coactive theories. </a:t>
            </a:r>
            <a:r>
              <a:rPr lang="en-US" sz="1200" b="0" i="1" dirty="0"/>
              <a:t>Journal of Mathematical Psychology, 39,</a:t>
            </a:r>
            <a:r>
              <a:rPr lang="en-US" sz="1200" b="0" dirty="0"/>
              <a:t> 321-360.</a:t>
            </a:r>
          </a:p>
          <a:p>
            <a:pPr marL="457200" indent="-457200">
              <a:buNone/>
            </a:pPr>
            <a:r>
              <a:rPr lang="en-US" sz="1200" b="0" dirty="0"/>
              <a:t>Watson, A. B., &amp; </a:t>
            </a:r>
            <a:r>
              <a:rPr lang="en-US" sz="1200" b="0" dirty="0" err="1"/>
              <a:t>Pelli</a:t>
            </a:r>
            <a:r>
              <a:rPr lang="en-US" sz="1200" b="0" dirty="0"/>
              <a:t>, D. G. (1983). QUEST: A Bayesian adaptive psychometric method</a:t>
            </a:r>
            <a:r>
              <a:rPr lang="en-US" sz="1200" b="0" i="1" dirty="0"/>
              <a:t>. Perception &amp; Psychophysics</a:t>
            </a:r>
            <a:r>
              <a:rPr lang="en-US" sz="1200" b="0" dirty="0"/>
              <a:t>, 33, 113-120.</a:t>
            </a:r>
          </a:p>
          <a:p>
            <a:pPr marL="457200" indent="-457200">
              <a:buNone/>
            </a:pP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46951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121"/>
                </a:solidFill>
                <a:latin typeface="Helvetica"/>
                <a:cs typeface="Helvetica"/>
              </a:rPr>
              <a:t>This work funded by </a:t>
            </a:r>
            <a:r>
              <a:rPr lang="sk-SK" dirty="0">
                <a:solidFill>
                  <a:srgbClr val="212121"/>
                </a:solidFill>
                <a:latin typeface="Helvetica"/>
                <a:cs typeface="Helvetica"/>
              </a:rPr>
              <a:t>AFOSR grant FA9550-13-1-0087.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Contact: Joe Glavan           	          glavan.3@wright.edu</a:t>
            </a:r>
          </a:p>
          <a:p>
            <a:endParaRPr lang="en-US" dirty="0"/>
          </a:p>
          <a:p>
            <a:r>
              <a:rPr lang="en-US" dirty="0" smtClean="0"/>
              <a:t>Look for Psi in </a:t>
            </a:r>
            <a:r>
              <a:rPr lang="en-US" dirty="0" err="1" smtClean="0"/>
              <a:t>PsychoPy</a:t>
            </a:r>
            <a:r>
              <a:rPr lang="en-US" dirty="0" smtClean="0"/>
              <a:t> soon!</a:t>
            </a:r>
          </a:p>
        </p:txBody>
      </p:sp>
    </p:spTree>
    <p:extLst>
      <p:ext uri="{BB962C8B-B14F-4D97-AF65-F5344CB8AC3E}">
        <p14:creationId xmlns:p14="http://schemas.microsoft.com/office/powerpoint/2010/main" val="325020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stimuli processed?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Multiple sources of information:</a:t>
            </a:r>
          </a:p>
          <a:p>
            <a:pPr lvl="1"/>
            <a:r>
              <a:rPr lang="en-US" dirty="0" smtClean="0"/>
              <a:t>Color </a:t>
            </a:r>
            <a:r>
              <a:rPr lang="en-US" dirty="0" smtClean="0"/>
              <a:t>and shape</a:t>
            </a:r>
          </a:p>
          <a:p>
            <a:pPr lvl="1"/>
            <a:r>
              <a:rPr lang="en-US" dirty="0" smtClean="0"/>
              <a:t>Facial features</a:t>
            </a:r>
          </a:p>
          <a:p>
            <a:pPr lvl="1"/>
            <a:r>
              <a:rPr lang="en-US" dirty="0" smtClean="0"/>
              <a:t>Curved and straight text features</a:t>
            </a:r>
          </a:p>
          <a:p>
            <a:pPr lvl="1"/>
            <a:r>
              <a:rPr lang="en-US" dirty="0" smtClean="0"/>
              <a:t>Multiple modalities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4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stimuli processed?</a:t>
            </a:r>
          </a:p>
        </p:txBody>
      </p:sp>
      <p:sp>
        <p:nvSpPr>
          <p:cNvPr id="4" name="Oval 3"/>
          <p:cNvSpPr/>
          <p:nvPr/>
        </p:nvSpPr>
        <p:spPr>
          <a:xfrm>
            <a:off x="1932730" y="2310127"/>
            <a:ext cx="1363957" cy="6870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Input A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52600" y="4254500"/>
            <a:ext cx="7518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41500" y="1714500"/>
            <a:ext cx="1261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Serial: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1500" y="4305300"/>
            <a:ext cx="156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Parallel:</a:t>
            </a:r>
            <a:endParaRPr lang="en-US" sz="2400" dirty="0">
              <a:latin typeface="+mj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32730" y="3427727"/>
            <a:ext cx="1363957" cy="6870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Input B</a:t>
            </a:r>
            <a:endParaRPr lang="en-US" sz="2000" dirty="0"/>
          </a:p>
        </p:txBody>
      </p:sp>
      <p:sp>
        <p:nvSpPr>
          <p:cNvPr id="16" name="Right Arrow 15"/>
          <p:cNvSpPr/>
          <p:nvPr/>
        </p:nvSpPr>
        <p:spPr>
          <a:xfrm>
            <a:off x="3340100" y="2527300"/>
            <a:ext cx="1549400" cy="266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PROCESSING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4927600" y="2336800"/>
            <a:ext cx="13208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Decision Threshold</a:t>
            </a:r>
            <a:endParaRPr lang="en-US" sz="2000" dirty="0"/>
          </a:p>
        </p:txBody>
      </p:sp>
      <p:sp>
        <p:nvSpPr>
          <p:cNvPr id="18" name="Diamond 17"/>
          <p:cNvSpPr/>
          <p:nvPr/>
        </p:nvSpPr>
        <p:spPr>
          <a:xfrm>
            <a:off x="6502400" y="2197100"/>
            <a:ext cx="1371600" cy="9144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AND / OR</a:t>
            </a:r>
            <a:endParaRPr lang="en-US" sz="1800" dirty="0"/>
          </a:p>
        </p:txBody>
      </p:sp>
      <p:sp>
        <p:nvSpPr>
          <p:cNvPr id="20" name="Right Arrow 19"/>
          <p:cNvSpPr/>
          <p:nvPr/>
        </p:nvSpPr>
        <p:spPr>
          <a:xfrm>
            <a:off x="4927600" y="3721100"/>
            <a:ext cx="1549400" cy="266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PROCESSING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6527800" y="3530600"/>
            <a:ext cx="13208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Decision Threshold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902200" y="1917700"/>
            <a:ext cx="0" cy="2273300"/>
          </a:xfrm>
          <a:prstGeom prst="line">
            <a:avLst/>
          </a:prstGeom>
          <a:ln w="31750">
            <a:solidFill>
              <a:schemeClr val="tx1"/>
            </a:solidFill>
            <a:prstDash val="dash"/>
            <a:round/>
            <a:headEnd type="diamond" w="med" len="sm"/>
            <a:tailEnd type="diamond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8" idx="1"/>
          </p:cNvCxnSpPr>
          <p:nvPr/>
        </p:nvCxnSpPr>
        <p:spPr>
          <a:xfrm>
            <a:off x="6248400" y="2654300"/>
            <a:ext cx="254000" cy="0"/>
          </a:xfrm>
          <a:prstGeom prst="straightConnector1">
            <a:avLst/>
          </a:prstGeom>
          <a:ln cap="flat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0"/>
            <a:endCxn id="18" idx="2"/>
          </p:cNvCxnSpPr>
          <p:nvPr/>
        </p:nvCxnSpPr>
        <p:spPr>
          <a:xfrm flipV="1">
            <a:off x="7188200" y="3111500"/>
            <a:ext cx="0" cy="4191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</p:cNvCxnSpPr>
          <p:nvPr/>
        </p:nvCxnSpPr>
        <p:spPr>
          <a:xfrm>
            <a:off x="7874000" y="2654300"/>
            <a:ext cx="1079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59700" y="2235200"/>
            <a:ext cx="1382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To Response</a:t>
            </a:r>
            <a:endParaRPr lang="en-US" sz="1600" dirty="0">
              <a:latin typeface="+mn-lt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932730" y="4900927"/>
            <a:ext cx="1363957" cy="6870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Input A</a:t>
            </a:r>
            <a:endParaRPr lang="en-US" sz="2000" dirty="0"/>
          </a:p>
        </p:txBody>
      </p:sp>
      <p:sp>
        <p:nvSpPr>
          <p:cNvPr id="38" name="Oval 37"/>
          <p:cNvSpPr/>
          <p:nvPr/>
        </p:nvSpPr>
        <p:spPr>
          <a:xfrm>
            <a:off x="1932730" y="5802627"/>
            <a:ext cx="1363957" cy="68707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Input B</a:t>
            </a:r>
            <a:endParaRPr lang="en-US" sz="2000" dirty="0"/>
          </a:p>
        </p:txBody>
      </p:sp>
      <p:sp>
        <p:nvSpPr>
          <p:cNvPr id="39" name="Right Arrow 38"/>
          <p:cNvSpPr/>
          <p:nvPr/>
        </p:nvSpPr>
        <p:spPr>
          <a:xfrm>
            <a:off x="3340100" y="5118100"/>
            <a:ext cx="1549400" cy="266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PROCESSING</a:t>
            </a:r>
            <a:endParaRPr lang="en-US" sz="1000" dirty="0"/>
          </a:p>
        </p:txBody>
      </p:sp>
      <p:sp>
        <p:nvSpPr>
          <p:cNvPr id="40" name="Right Arrow 39"/>
          <p:cNvSpPr/>
          <p:nvPr/>
        </p:nvSpPr>
        <p:spPr>
          <a:xfrm>
            <a:off x="3340100" y="6019800"/>
            <a:ext cx="1549400" cy="266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PROCESSING</a:t>
            </a:r>
            <a:endParaRPr lang="en-US" sz="1000" dirty="0"/>
          </a:p>
        </p:txBody>
      </p:sp>
      <p:sp>
        <p:nvSpPr>
          <p:cNvPr id="41" name="Rectangle 40"/>
          <p:cNvSpPr/>
          <p:nvPr/>
        </p:nvSpPr>
        <p:spPr>
          <a:xfrm>
            <a:off x="4927600" y="4927600"/>
            <a:ext cx="13208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Decision Threshold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4927600" y="5829300"/>
            <a:ext cx="13208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Decision Threshold</a:t>
            </a:r>
            <a:endParaRPr lang="en-US" sz="2000" dirty="0"/>
          </a:p>
        </p:txBody>
      </p:sp>
      <p:sp>
        <p:nvSpPr>
          <p:cNvPr id="43" name="Diamond 42"/>
          <p:cNvSpPr/>
          <p:nvPr/>
        </p:nvSpPr>
        <p:spPr>
          <a:xfrm>
            <a:off x="6504390" y="5232400"/>
            <a:ext cx="1371600" cy="9144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AND / OR</a:t>
            </a:r>
            <a:endParaRPr lang="en-US" sz="1800" dirty="0"/>
          </a:p>
        </p:txBody>
      </p:sp>
      <p:cxnSp>
        <p:nvCxnSpPr>
          <p:cNvPr id="44" name="Straight Arrow Connector 43"/>
          <p:cNvCxnSpPr>
            <a:stCxn id="43" idx="3"/>
          </p:cNvCxnSpPr>
          <p:nvPr/>
        </p:nvCxnSpPr>
        <p:spPr>
          <a:xfrm>
            <a:off x="7875990" y="5689600"/>
            <a:ext cx="1079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761690" y="5270500"/>
            <a:ext cx="1382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To Response</a:t>
            </a:r>
            <a:endParaRPr lang="en-US" sz="1600" dirty="0">
              <a:latin typeface="+mn-lt"/>
            </a:endParaRPr>
          </a:p>
        </p:txBody>
      </p:sp>
      <p:cxnSp>
        <p:nvCxnSpPr>
          <p:cNvPr id="53" name="Elbow Connector 52"/>
          <p:cNvCxnSpPr>
            <a:endCxn id="43" idx="0"/>
          </p:cNvCxnSpPr>
          <p:nvPr/>
        </p:nvCxnSpPr>
        <p:spPr>
          <a:xfrm>
            <a:off x="6261100" y="5003800"/>
            <a:ext cx="929090" cy="228600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endCxn id="43" idx="2"/>
          </p:cNvCxnSpPr>
          <p:nvPr/>
        </p:nvCxnSpPr>
        <p:spPr>
          <a:xfrm flipV="1">
            <a:off x="6248400" y="6146800"/>
            <a:ext cx="941790" cy="228600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9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 Interaction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69723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000" b="0" dirty="0" smtClean="0">
                <a:latin typeface="Times New Roman"/>
                <a:cs typeface="Times New Roman"/>
              </a:rPr>
              <a:t>SIC(</a:t>
            </a:r>
            <a:r>
              <a:rPr lang="en-US" sz="3000" b="0" i="1" dirty="0" smtClean="0">
                <a:latin typeface="Times New Roman"/>
                <a:cs typeface="Times New Roman"/>
              </a:rPr>
              <a:t>t</a:t>
            </a:r>
            <a:r>
              <a:rPr lang="en-US" sz="3000" b="0" dirty="0" smtClean="0">
                <a:latin typeface="Times New Roman"/>
                <a:cs typeface="Times New Roman"/>
              </a:rPr>
              <a:t>) = [</a:t>
            </a:r>
            <a:r>
              <a:rPr lang="en-US" sz="3000" b="0" i="1" dirty="0" smtClean="0">
                <a:latin typeface="Times New Roman"/>
                <a:cs typeface="Times New Roman"/>
              </a:rPr>
              <a:t>S</a:t>
            </a:r>
            <a:r>
              <a:rPr lang="en-US" sz="3000" b="0" baseline="-25000" dirty="0" smtClean="0">
                <a:latin typeface="Times New Roman"/>
                <a:cs typeface="Times New Roman"/>
              </a:rPr>
              <a:t>LL</a:t>
            </a:r>
            <a:r>
              <a:rPr lang="en-US" sz="3000" b="0" dirty="0" smtClean="0">
                <a:latin typeface="Times New Roman"/>
                <a:cs typeface="Times New Roman"/>
              </a:rPr>
              <a:t>(</a:t>
            </a:r>
            <a:r>
              <a:rPr lang="en-US" sz="3000" b="0" i="1" dirty="0" smtClean="0">
                <a:latin typeface="Times New Roman"/>
                <a:cs typeface="Times New Roman"/>
              </a:rPr>
              <a:t>t</a:t>
            </a:r>
            <a:r>
              <a:rPr lang="en-US" sz="3000" b="0" dirty="0" smtClean="0">
                <a:latin typeface="Times New Roman"/>
                <a:cs typeface="Times New Roman"/>
              </a:rPr>
              <a:t>) – </a:t>
            </a:r>
            <a:r>
              <a:rPr lang="en-US" sz="3000" b="0" i="1" dirty="0" smtClean="0">
                <a:latin typeface="Times New Roman"/>
                <a:cs typeface="Times New Roman"/>
              </a:rPr>
              <a:t>S</a:t>
            </a:r>
            <a:r>
              <a:rPr lang="en-US" sz="3000" b="0" baseline="-25000" dirty="0" smtClean="0">
                <a:latin typeface="Times New Roman"/>
                <a:cs typeface="Times New Roman"/>
              </a:rPr>
              <a:t>LH</a:t>
            </a:r>
            <a:r>
              <a:rPr lang="en-US" sz="3000" b="0" dirty="0" smtClean="0">
                <a:latin typeface="Times New Roman"/>
                <a:cs typeface="Times New Roman"/>
              </a:rPr>
              <a:t>(</a:t>
            </a:r>
            <a:r>
              <a:rPr lang="en-US" sz="3000" b="0" i="1" dirty="0" smtClean="0">
                <a:latin typeface="Times New Roman"/>
                <a:cs typeface="Times New Roman"/>
              </a:rPr>
              <a:t>t</a:t>
            </a:r>
            <a:r>
              <a:rPr lang="en-US" sz="3000" b="0" dirty="0" smtClean="0">
                <a:latin typeface="Times New Roman"/>
                <a:cs typeface="Times New Roman"/>
              </a:rPr>
              <a:t>)] – [</a:t>
            </a:r>
            <a:r>
              <a:rPr lang="en-US" sz="3000" b="0" i="1" dirty="0" smtClean="0">
                <a:latin typeface="Times New Roman"/>
                <a:cs typeface="Times New Roman"/>
              </a:rPr>
              <a:t>S</a:t>
            </a:r>
            <a:r>
              <a:rPr lang="en-US" sz="3000" b="0" baseline="-25000" dirty="0">
                <a:latin typeface="Times New Roman"/>
                <a:cs typeface="Times New Roman"/>
              </a:rPr>
              <a:t>H</a:t>
            </a:r>
            <a:r>
              <a:rPr lang="en-US" sz="3000" b="0" baseline="-25000" dirty="0" smtClean="0">
                <a:latin typeface="Times New Roman"/>
                <a:cs typeface="Times New Roman"/>
              </a:rPr>
              <a:t>L</a:t>
            </a:r>
            <a:r>
              <a:rPr lang="en-US" sz="3000" b="0" dirty="0" smtClean="0">
                <a:latin typeface="Times New Roman"/>
                <a:cs typeface="Times New Roman"/>
              </a:rPr>
              <a:t>(</a:t>
            </a:r>
            <a:r>
              <a:rPr lang="en-US" sz="3000" b="0" i="1" dirty="0" smtClean="0">
                <a:latin typeface="Times New Roman"/>
                <a:cs typeface="Times New Roman"/>
              </a:rPr>
              <a:t>t</a:t>
            </a:r>
            <a:r>
              <a:rPr lang="en-US" sz="3000" b="0" dirty="0" smtClean="0">
                <a:latin typeface="Times New Roman"/>
                <a:cs typeface="Times New Roman"/>
              </a:rPr>
              <a:t>) – </a:t>
            </a:r>
            <a:r>
              <a:rPr lang="en-US" sz="3000" b="0" i="1" dirty="0" smtClean="0">
                <a:latin typeface="Times New Roman"/>
                <a:cs typeface="Times New Roman"/>
              </a:rPr>
              <a:t>S</a:t>
            </a:r>
            <a:r>
              <a:rPr lang="en-US" sz="3000" b="0" baseline="-25000" dirty="0" smtClean="0">
                <a:latin typeface="Times New Roman"/>
                <a:cs typeface="Times New Roman"/>
              </a:rPr>
              <a:t>HH</a:t>
            </a:r>
            <a:r>
              <a:rPr lang="en-US" sz="3000" b="0" dirty="0" smtClean="0">
                <a:latin typeface="Times New Roman"/>
                <a:cs typeface="Times New Roman"/>
              </a:rPr>
              <a:t>(</a:t>
            </a:r>
            <a:r>
              <a:rPr lang="en-US" sz="3000" b="0" i="1" dirty="0" smtClean="0">
                <a:latin typeface="Times New Roman"/>
                <a:cs typeface="Times New Roman"/>
              </a:rPr>
              <a:t>t</a:t>
            </a:r>
            <a:r>
              <a:rPr lang="en-US" sz="3000" b="0" dirty="0" smtClean="0">
                <a:latin typeface="Times New Roman"/>
                <a:cs typeface="Times New Roman"/>
              </a:rPr>
              <a:t>)]</a:t>
            </a:r>
            <a:endParaRPr lang="en-US" sz="3000" b="0" dirty="0">
              <a:latin typeface="Times New Roman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82421"/>
              </p:ext>
            </p:extLst>
          </p:nvPr>
        </p:nvGraphicFramePr>
        <p:xfrm>
          <a:off x="2057400" y="3721100"/>
          <a:ext cx="5664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883"/>
                <a:gridCol w="1611815"/>
                <a:gridCol w="1005371"/>
                <a:gridCol w="946332"/>
                <a:gridCol w="1396799"/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Feature 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C9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6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Feature A</a:t>
                      </a:r>
                      <a:endParaRPr 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Saliency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11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Absent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HH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HL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HA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LH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LL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LA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Absent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AH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AL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AA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3162300"/>
            <a:ext cx="566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Double Factorial Paradigm (DFP)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316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2454" y="-266558"/>
            <a:ext cx="9500667" cy="7338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00" y="546100"/>
            <a:ext cx="58166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6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Saliency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group level saliency levels is inefficient</a:t>
            </a:r>
          </a:p>
          <a:p>
            <a:endParaRPr lang="en-US" dirty="0" smtClean="0"/>
          </a:p>
          <a:p>
            <a:r>
              <a:rPr lang="en-US" dirty="0" smtClean="0"/>
              <a:t>Use individualized saliency levels to </a:t>
            </a:r>
            <a:r>
              <a:rPr lang="en-US" u="sng" dirty="0" smtClean="0"/>
              <a:t>maximize</a:t>
            </a:r>
            <a:r>
              <a:rPr lang="en-US" dirty="0" smtClean="0"/>
              <a:t> data retention and statistical power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671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Assumption</a:t>
            </a:r>
            <a:r>
              <a:rPr lang="en-US" dirty="0" smtClean="0"/>
              <a:t>: Lower saliency causes both lower accuracy and increased response times</a:t>
            </a:r>
          </a:p>
          <a:p>
            <a:endParaRPr lang="en-US" dirty="0" smtClean="0"/>
          </a:p>
          <a:p>
            <a:r>
              <a:rPr lang="en-US" dirty="0" smtClean="0"/>
              <a:t>Accuracy must still be high!</a:t>
            </a:r>
          </a:p>
          <a:p>
            <a:endParaRPr lang="en-US" dirty="0" smtClean="0"/>
          </a:p>
          <a:p>
            <a:r>
              <a:rPr lang="en-US" dirty="0" smtClean="0"/>
              <a:t>Procedure must be quick!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7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Psychophysical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Staircase</a:t>
            </a:r>
          </a:p>
          <a:p>
            <a:pPr lvl="1"/>
            <a:r>
              <a:rPr lang="en-US" dirty="0" smtClean="0"/>
              <a:t>Levitt (1970) transformed method</a:t>
            </a:r>
          </a:p>
          <a:p>
            <a:pPr lvl="1"/>
            <a:r>
              <a:rPr lang="en-US" dirty="0" err="1" smtClean="0"/>
              <a:t>Kaernbach’s</a:t>
            </a:r>
            <a:r>
              <a:rPr lang="en-US" dirty="0" smtClean="0"/>
              <a:t> (1991) weighted method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 (Watson &amp; </a:t>
            </a:r>
            <a:r>
              <a:rPr lang="en-US" dirty="0" err="1" smtClean="0"/>
              <a:t>Pelli</a:t>
            </a:r>
            <a:r>
              <a:rPr lang="en-US" dirty="0" smtClean="0"/>
              <a:t>, 1983)</a:t>
            </a:r>
          </a:p>
          <a:p>
            <a:pPr lvl="1"/>
            <a:r>
              <a:rPr lang="en-US" dirty="0" smtClean="0"/>
              <a:t>Bayesian placement of </a:t>
            </a:r>
            <a:r>
              <a:rPr lang="en-US" i="1" dirty="0" err="1" smtClean="0"/>
              <a:t>Ψ</a:t>
            </a:r>
            <a:endParaRPr lang="en-US" i="1" dirty="0"/>
          </a:p>
          <a:p>
            <a:pPr lvl="1"/>
            <a:r>
              <a:rPr lang="en-US" dirty="0" smtClean="0"/>
              <a:t>Slope is fixed by experimenter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79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6753450" cy="4114800"/>
          </a:xfrm>
        </p:spPr>
        <p:txBody>
          <a:bodyPr/>
          <a:lstStyle/>
          <a:p>
            <a:r>
              <a:rPr lang="en-US" dirty="0" smtClean="0"/>
              <a:t>Bayesian adaptive method</a:t>
            </a:r>
          </a:p>
          <a:p>
            <a:r>
              <a:rPr lang="en-US" dirty="0" smtClean="0"/>
              <a:t>Minimizes entropy over location and slope</a:t>
            </a:r>
          </a:p>
          <a:p>
            <a:r>
              <a:rPr lang="en-US" dirty="0" err="1" smtClean="0"/>
              <a:t>Kontsevich</a:t>
            </a:r>
            <a:r>
              <a:rPr lang="en-US" dirty="0" smtClean="0"/>
              <a:t> &amp; Tyler (1999) report convergence at 30 (location) and 300 (slope) trials</a:t>
            </a:r>
          </a:p>
          <a:p>
            <a:r>
              <a:rPr lang="en-US" dirty="0" smtClean="0"/>
              <a:t>Implemented in Python for use with </a:t>
            </a:r>
            <a:r>
              <a:rPr lang="en-US" dirty="0" err="1" smtClean="0"/>
              <a:t>PsychoPy</a:t>
            </a:r>
            <a:r>
              <a:rPr lang="en-US" dirty="0" smtClean="0"/>
              <a:t>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5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SU Template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WSU Template.potx</Template>
  <TotalTime>817</TotalTime>
  <Words>401</Words>
  <Application>Microsoft Macintosh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WSU Template</vt:lpstr>
      <vt:lpstr>Using adaptive psychophysical methods to individualize studies involving Systems Factorial Technology </vt:lpstr>
      <vt:lpstr>How are stimuli processed?</vt:lpstr>
      <vt:lpstr>How are stimuli processed?</vt:lpstr>
      <vt:lpstr>Survivor Interaction Contrast</vt:lpstr>
      <vt:lpstr>PowerPoint Presentation</vt:lpstr>
      <vt:lpstr>Selecting Saliency Levels</vt:lpstr>
      <vt:lpstr>Psychophysics</vt:lpstr>
      <vt:lpstr>Adaptive Psychophysical Methods</vt:lpstr>
      <vt:lpstr>Psi Method</vt:lpstr>
      <vt:lpstr>Simulations and Validations</vt:lpstr>
      <vt:lpstr>Simulations and Validations</vt:lpstr>
      <vt:lpstr>Simulations and Validations</vt:lpstr>
      <vt:lpstr>PowerPoint Presentation</vt:lpstr>
      <vt:lpstr>Experimental Design</vt:lpstr>
      <vt:lpstr>Future Work</vt:lpstr>
      <vt:lpstr>References</vt:lpstr>
      <vt:lpstr>Questions?</vt:lpstr>
    </vt:vector>
  </TitlesOfParts>
  <Company>Wright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WSU</dc:creator>
  <cp:lastModifiedBy>Joseph Glavan</cp:lastModifiedBy>
  <cp:revision>75</cp:revision>
  <cp:lastPrinted>2001-03-15T17:04:40Z</cp:lastPrinted>
  <dcterms:created xsi:type="dcterms:W3CDTF">2001-02-02T15:43:28Z</dcterms:created>
  <dcterms:modified xsi:type="dcterms:W3CDTF">2014-11-20T17:02:15Z</dcterms:modified>
</cp:coreProperties>
</file>