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63" r:id="rId3"/>
    <p:sldId id="257" r:id="rId4"/>
    <p:sldId id="259" r:id="rId5"/>
    <p:sldId id="258" r:id="rId6"/>
    <p:sldId id="261" r:id="rId7"/>
    <p:sldId id="260" r:id="rId8"/>
    <p:sldId id="279" r:id="rId9"/>
    <p:sldId id="280" r:id="rId10"/>
    <p:sldId id="267" r:id="rId11"/>
    <p:sldId id="273" r:id="rId12"/>
    <p:sldId id="274" r:id="rId13"/>
    <p:sldId id="264" r:id="rId14"/>
    <p:sldId id="265" r:id="rId15"/>
    <p:sldId id="266" r:id="rId16"/>
    <p:sldId id="278"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9" autoAdjust="0"/>
  </p:normalViewPr>
  <p:slideViewPr>
    <p:cSldViewPr snapToGrid="0" snapToObjects="1">
      <p:cViewPr>
        <p:scale>
          <a:sx n="72" d="100"/>
          <a:sy n="72" d="100"/>
        </p:scale>
        <p:origin x="-2048"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ED72D3-ACDB-5E46-9042-AADD8608F579}" type="datetime1">
              <a:rPr lang="en-US" smtClean="0"/>
              <a:t>8/1/16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D71375-9F63-C546-9CB9-910CD7B6F52E}" type="slidenum">
              <a:rPr lang="en-US" smtClean="0"/>
              <a:t>‹#›</a:t>
            </a:fld>
            <a:endParaRPr lang="en-US"/>
          </a:p>
        </p:txBody>
      </p:sp>
    </p:spTree>
    <p:extLst>
      <p:ext uri="{BB962C8B-B14F-4D97-AF65-F5344CB8AC3E}">
        <p14:creationId xmlns:p14="http://schemas.microsoft.com/office/powerpoint/2010/main" val="3786513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D4F39-12B9-AC4A-8E83-B46A2DCC1642}" type="datetime1">
              <a:rPr lang="en-US" smtClean="0"/>
              <a:t>8/1/16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F9253-2951-CB41-B7DB-07EC48F59DBD}" type="slidenum">
              <a:rPr lang="en-US" smtClean="0"/>
              <a:t>‹#›</a:t>
            </a:fld>
            <a:endParaRPr lang="en-US"/>
          </a:p>
        </p:txBody>
      </p:sp>
    </p:spTree>
    <p:extLst>
      <p:ext uri="{BB962C8B-B14F-4D97-AF65-F5344CB8AC3E}">
        <p14:creationId xmlns:p14="http://schemas.microsoft.com/office/powerpoint/2010/main" val="37119084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make one quantitative</a:t>
            </a:r>
            <a:r>
              <a:rPr lang="en-US" baseline="0" dirty="0" smtClean="0"/>
              <a:t> prediction (later) and </a:t>
            </a:r>
            <a:r>
              <a:rPr lang="en-US" baseline="0" dirty="0" err="1" smtClean="0"/>
              <a:t>Oberauer</a:t>
            </a:r>
            <a:r>
              <a:rPr lang="en-US" baseline="0" dirty="0" smtClean="0"/>
              <a:t> &amp; </a:t>
            </a:r>
            <a:r>
              <a:rPr lang="en-US" baseline="0" dirty="0" err="1" smtClean="0"/>
              <a:t>Lewandowsky</a:t>
            </a:r>
            <a:r>
              <a:rPr lang="en-US" baseline="0" dirty="0" smtClean="0"/>
              <a:t> (2011) made a connectionist model (combining work from Burgess &amp; Hitch with accumulator models)</a:t>
            </a:r>
            <a:endParaRPr lang="en-US" baseline="0" dirty="0" smtClean="0">
              <a:sym typeface="Wingdings"/>
            </a:endParaRPr>
          </a:p>
          <a:p>
            <a:endParaRPr lang="en-US" baseline="0" dirty="0" smtClean="0">
              <a:sym typeface="Wingdings"/>
            </a:endParaRPr>
          </a:p>
          <a:p>
            <a:r>
              <a:rPr lang="en-US" baseline="0" dirty="0" smtClean="0">
                <a:sym typeface="Wingdings"/>
              </a:rPr>
              <a:t>Modeling effort identifies future experiments while the model itself provides a launching point for investigating </a:t>
            </a:r>
            <a:r>
              <a:rPr lang="en-US" baseline="0" dirty="0" smtClean="0">
                <a:sym typeface="Wingdings"/>
              </a:rPr>
              <a:t>them</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2</a:t>
            </a:fld>
            <a:endParaRPr lang="en-US"/>
          </a:p>
        </p:txBody>
      </p:sp>
    </p:spTree>
    <p:extLst>
      <p:ext uri="{BB962C8B-B14F-4D97-AF65-F5344CB8AC3E}">
        <p14:creationId xmlns:p14="http://schemas.microsoft.com/office/powerpoint/2010/main" val="380229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Able to capture</a:t>
            </a:r>
            <a:r>
              <a:rPr lang="en-US" baseline="0" dirty="0" smtClean="0"/>
              <a:t> the relationship between these two variables although the quantitative fit to the points isn’t great (see next slide)</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11</a:t>
            </a:fld>
            <a:endParaRPr lang="en-US"/>
          </a:p>
        </p:txBody>
      </p:sp>
    </p:spTree>
    <p:extLst>
      <p:ext uri="{BB962C8B-B14F-4D97-AF65-F5344CB8AC3E}">
        <p14:creationId xmlns:p14="http://schemas.microsoft.com/office/powerpoint/2010/main" val="199112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we can replicate</a:t>
            </a:r>
            <a:r>
              <a:rPr lang="en-US" baseline="0" dirty="0" smtClean="0"/>
              <a:t> trends in</a:t>
            </a:r>
            <a:r>
              <a:rPr lang="en-US" dirty="0" smtClean="0"/>
              <a:t> other DVs</a:t>
            </a:r>
            <a:r>
              <a:rPr lang="en-US" baseline="0" dirty="0" smtClean="0"/>
              <a:t> as well</a:t>
            </a:r>
            <a:endParaRPr lang="en-US"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12</a:t>
            </a:fld>
            <a:endParaRPr lang="en-US"/>
          </a:p>
        </p:txBody>
      </p:sp>
    </p:spTree>
    <p:extLst>
      <p:ext uri="{BB962C8B-B14F-4D97-AF65-F5344CB8AC3E}">
        <p14:creationId xmlns:p14="http://schemas.microsoft.com/office/powerpoint/2010/main" val="253661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existing empirical data supporting</a:t>
            </a:r>
            <a:r>
              <a:rPr lang="en-US" baseline="0" dirty="0" smtClean="0"/>
              <a:t> TBRS, as well as </a:t>
            </a:r>
            <a:r>
              <a:rPr lang="en-US" baseline="0" dirty="0" err="1" smtClean="0"/>
              <a:t>Oberauer</a:t>
            </a:r>
            <a:r>
              <a:rPr lang="en-US" baseline="0" dirty="0" smtClean="0"/>
              <a:t> &amp; </a:t>
            </a:r>
            <a:r>
              <a:rPr lang="en-US" baseline="0" dirty="0" err="1" smtClean="0"/>
              <a:t>Lewandowsky’s</a:t>
            </a:r>
            <a:r>
              <a:rPr lang="en-US" baseline="0" dirty="0" smtClean="0"/>
              <a:t> in-depth examination of the fundamentals of the refreshing mechanism, the fact that we can capture the trends indicates that the core assumptions of TBRS work, but the ancillary assumptions may not be correct</a:t>
            </a:r>
            <a:endParaRPr lang="en-US" baseline="0"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13</a:t>
            </a:fld>
            <a:endParaRPr lang="en-US"/>
          </a:p>
        </p:txBody>
      </p:sp>
    </p:spTree>
    <p:extLst>
      <p:ext uri="{BB962C8B-B14F-4D97-AF65-F5344CB8AC3E}">
        <p14:creationId xmlns:p14="http://schemas.microsoft.com/office/powerpoint/2010/main" val="11637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a first step</a:t>
            </a:r>
            <a:r>
              <a:rPr lang="en-US" dirty="0" smtClean="0"/>
              <a:t> trying </a:t>
            </a:r>
            <a:r>
              <a:rPr lang="en-US" dirty="0"/>
              <a:t>to bring multiple things </a:t>
            </a:r>
            <a:r>
              <a:rPr lang="en-US" dirty="0" smtClean="0"/>
              <a:t>together. Now that we have this first version of the model, additional </a:t>
            </a:r>
            <a:r>
              <a:rPr lang="en-US" dirty="0"/>
              <a:t>steps could be..</a:t>
            </a:r>
            <a:r>
              <a:rPr lang="en-US" dirty="0" smtClean="0"/>
              <a:t>.</a:t>
            </a:r>
          </a:p>
          <a:p>
            <a:r>
              <a:rPr lang="en-US" dirty="0" smtClean="0"/>
              <a:t>INDIVIDUAL</a:t>
            </a:r>
            <a:r>
              <a:rPr lang="en-US" baseline="0" dirty="0" smtClean="0"/>
              <a:t> DIFFERENCES</a:t>
            </a:r>
          </a:p>
          <a:p>
            <a:r>
              <a:rPr lang="en-US" baseline="0" dirty="0" smtClean="0"/>
              <a:t>Model comparison of opposing theories</a:t>
            </a:r>
          </a:p>
          <a:p>
            <a:r>
              <a:rPr lang="en-US" dirty="0" smtClean="0"/>
              <a:t>Expan</a:t>
            </a:r>
            <a:r>
              <a:rPr lang="en-US" baseline="0" dirty="0" smtClean="0"/>
              <a:t>d model to other scenarios to further validate the refreshing mechanism</a:t>
            </a:r>
          </a:p>
          <a:p>
            <a:r>
              <a:rPr lang="en-US" baseline="0" dirty="0" smtClean="0"/>
              <a:t>CL is easy to measure in lab settings</a:t>
            </a:r>
          </a:p>
        </p:txBody>
      </p:sp>
      <p:sp>
        <p:nvSpPr>
          <p:cNvPr id="4" name="Slide Number Placeholder 3"/>
          <p:cNvSpPr>
            <a:spLocks noGrp="1"/>
          </p:cNvSpPr>
          <p:nvPr>
            <p:ph type="sldNum" sz="quarter" idx="10"/>
          </p:nvPr>
        </p:nvSpPr>
        <p:spPr/>
        <p:txBody>
          <a:bodyPr/>
          <a:lstStyle/>
          <a:p>
            <a:fld id="{D38F9253-2951-CB41-B7DB-07EC48F59DBD}" type="slidenum">
              <a:rPr lang="en-US" smtClean="0"/>
              <a:t>14</a:t>
            </a:fld>
            <a:endParaRPr lang="en-US"/>
          </a:p>
        </p:txBody>
      </p:sp>
    </p:spTree>
    <p:extLst>
      <p:ext uri="{BB962C8B-B14F-4D97-AF65-F5344CB8AC3E}">
        <p14:creationId xmlns:p14="http://schemas.microsoft.com/office/powerpoint/2010/main" val="410512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encode, I mean retrieve</a:t>
            </a:r>
            <a:r>
              <a:rPr lang="en-US" baseline="0" dirty="0" smtClean="0"/>
              <a:t> the semantic representation</a:t>
            </a:r>
          </a:p>
          <a:p>
            <a:endParaRPr lang="en-US" baseline="0" dirty="0" smtClean="0"/>
          </a:p>
          <a:p>
            <a:r>
              <a:rPr lang="en-US" baseline="0" dirty="0" smtClean="0"/>
              <a:t>The type of the chunk retrieved (4 possible) determines where it goes next</a:t>
            </a:r>
          </a:p>
          <a:p>
            <a:r>
              <a:rPr lang="en-US" baseline="0" dirty="0" smtClean="0"/>
              <a:t>Asterisk retrieved; Letter retrieved; Number retrieved*; “Recall” retrieved</a:t>
            </a:r>
            <a:endParaRPr lang="en-US" dirty="0" smtClean="0"/>
          </a:p>
          <a:p>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17</a:t>
            </a:fld>
            <a:endParaRPr lang="en-US"/>
          </a:p>
        </p:txBody>
      </p:sp>
    </p:spTree>
    <p:extLst>
      <p:ext uri="{BB962C8B-B14F-4D97-AF65-F5344CB8AC3E}">
        <p14:creationId xmlns:p14="http://schemas.microsoft.com/office/powerpoint/2010/main" val="187898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list context is just a</a:t>
            </a:r>
            <a:r>
              <a:rPr lang="en-US" baseline="0" dirty="0" smtClean="0"/>
              <a:t> unique string, but this could be changed in future models</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18</a:t>
            </a:fld>
            <a:endParaRPr lang="en-US"/>
          </a:p>
        </p:txBody>
      </p:sp>
    </p:spTree>
    <p:extLst>
      <p:ext uri="{BB962C8B-B14F-4D97-AF65-F5344CB8AC3E}">
        <p14:creationId xmlns:p14="http://schemas.microsoft.com/office/powerpoint/2010/main" val="188998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Target chunk is</a:t>
            </a:r>
            <a:r>
              <a:rPr lang="en-US" baseline="0" dirty="0" smtClean="0"/>
              <a:t> the episodic representation of the target</a:t>
            </a:r>
            <a:endParaRPr lang="en-US" dirty="0" smtClean="0"/>
          </a:p>
          <a:p>
            <a:endParaRPr lang="en-US" dirty="0" smtClean="0"/>
          </a:p>
          <a:p>
            <a:r>
              <a:rPr lang="en-US" dirty="0" smtClean="0"/>
              <a:t>Episode</a:t>
            </a:r>
            <a:r>
              <a:rPr lang="en-US" baseline="0" dirty="0" smtClean="0"/>
              <a:t> is the absolute experiment time via </a:t>
            </a:r>
            <a:r>
              <a:rPr lang="en-US" baseline="0" dirty="0" err="1" smtClean="0"/>
              <a:t>haxx</a:t>
            </a:r>
            <a:r>
              <a:rPr lang="en-US" baseline="0" dirty="0" smtClean="0"/>
              <a:t>. A more principled method would be to use the temporal module.</a:t>
            </a:r>
          </a:p>
          <a:p>
            <a:r>
              <a:rPr lang="en-US" baseline="0" dirty="0" smtClean="0"/>
              <a:t>----- Meeting Notes (3/28/16 13:51) -----</a:t>
            </a:r>
          </a:p>
          <a:p>
            <a:r>
              <a:rPr lang="en-US" baseline="0" dirty="0" smtClean="0"/>
              <a:t>Might consider using a chunk instead of string for text representation</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19</a:t>
            </a:fld>
            <a:endParaRPr lang="en-US"/>
          </a:p>
        </p:txBody>
      </p:sp>
    </p:spTree>
    <p:extLst>
      <p:ext uri="{BB962C8B-B14F-4D97-AF65-F5344CB8AC3E}">
        <p14:creationId xmlns:p14="http://schemas.microsoft.com/office/powerpoint/2010/main" val="27404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model guesses then it is forced down the quickest path to retrieving the response rule and evaluating its response.</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20</a:t>
            </a:fld>
            <a:endParaRPr lang="en-US"/>
          </a:p>
        </p:txBody>
      </p:sp>
    </p:spTree>
    <p:extLst>
      <p:ext uri="{BB962C8B-B14F-4D97-AF65-F5344CB8AC3E}">
        <p14:creationId xmlns:p14="http://schemas.microsoft.com/office/powerpoint/2010/main" val="19715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model guesses then it is forced down the quickest path to retrieving the response rule and evaluating its response.</a:t>
            </a:r>
            <a:endParaRPr lang="en-US" dirty="0" smtClean="0"/>
          </a:p>
          <a:p>
            <a:endParaRPr lang="en-US" dirty="0"/>
          </a:p>
          <a:p>
            <a:r>
              <a:rPr lang="en-US" dirty="0"/>
              <a:t>----- Meeting Notes (3/28/16 13:51) -----</a:t>
            </a:r>
          </a:p>
          <a:p>
            <a:r>
              <a:rPr lang="en-US" dirty="0"/>
              <a:t>Typo: arrow from encoded to response rule shouldn't be there</a:t>
            </a:r>
          </a:p>
        </p:txBody>
      </p:sp>
      <p:sp>
        <p:nvSpPr>
          <p:cNvPr id="4" name="Slide Number Placeholder 3"/>
          <p:cNvSpPr>
            <a:spLocks noGrp="1"/>
          </p:cNvSpPr>
          <p:nvPr>
            <p:ph type="sldNum" sz="quarter" idx="10"/>
          </p:nvPr>
        </p:nvSpPr>
        <p:spPr/>
        <p:txBody>
          <a:bodyPr/>
          <a:lstStyle/>
          <a:p>
            <a:fld id="{6DBB06F6-49BF-EA4A-872E-5A5DD4949608}" type="slidenum">
              <a:rPr lang="en-US" smtClean="0"/>
              <a:t>21</a:t>
            </a:fld>
            <a:endParaRPr lang="en-US"/>
          </a:p>
        </p:txBody>
      </p:sp>
    </p:spTree>
    <p:extLst>
      <p:ext uri="{BB962C8B-B14F-4D97-AF65-F5344CB8AC3E}">
        <p14:creationId xmlns:p14="http://schemas.microsoft.com/office/powerpoint/2010/main" val="191112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a:t>
            </a:r>
            <a:r>
              <a:rPr lang="en-US" dirty="0" smtClean="0"/>
              <a:t> is the raw</a:t>
            </a:r>
            <a:r>
              <a:rPr lang="en-US" baseline="0" dirty="0" smtClean="0"/>
              <a:t> reward received (a free parameter) minus the time since production I fired</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22</a:t>
            </a:fld>
            <a:endParaRPr lang="en-US"/>
          </a:p>
        </p:txBody>
      </p:sp>
    </p:spTree>
    <p:extLst>
      <p:ext uri="{BB962C8B-B14F-4D97-AF65-F5344CB8AC3E}">
        <p14:creationId xmlns:p14="http://schemas.microsoft.com/office/powerpoint/2010/main" val="382351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core assumptions built into my</a:t>
            </a:r>
            <a:r>
              <a:rPr lang="en-US" baseline="0" dirty="0" smtClean="0"/>
              <a:t> model</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3</a:t>
            </a:fld>
            <a:endParaRPr lang="en-US"/>
          </a:p>
        </p:txBody>
      </p:sp>
    </p:spTree>
    <p:extLst>
      <p:ext uri="{BB962C8B-B14F-4D97-AF65-F5344CB8AC3E}">
        <p14:creationId xmlns:p14="http://schemas.microsoft.com/office/powerpoint/2010/main" val="377648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(3/28/16 13:51) -----</a:t>
            </a:r>
          </a:p>
          <a:p>
            <a:r>
              <a:rPr lang="en-US"/>
              <a:t>List context is also used</a:t>
            </a:r>
          </a:p>
        </p:txBody>
      </p:sp>
      <p:sp>
        <p:nvSpPr>
          <p:cNvPr id="4" name="Slide Number Placeholder 3"/>
          <p:cNvSpPr>
            <a:spLocks noGrp="1"/>
          </p:cNvSpPr>
          <p:nvPr>
            <p:ph type="sldNum" sz="quarter" idx="10"/>
          </p:nvPr>
        </p:nvSpPr>
        <p:spPr/>
        <p:txBody>
          <a:bodyPr/>
          <a:lstStyle/>
          <a:p>
            <a:fld id="{6DBB06F6-49BF-EA4A-872E-5A5DD4949608}" type="slidenum">
              <a:rPr lang="en-US" smtClean="0"/>
              <a:t>23</a:t>
            </a:fld>
            <a:endParaRPr lang="en-US"/>
          </a:p>
        </p:txBody>
      </p:sp>
    </p:spTree>
    <p:extLst>
      <p:ext uri="{BB962C8B-B14F-4D97-AF65-F5344CB8AC3E}">
        <p14:creationId xmlns:p14="http://schemas.microsoft.com/office/powerpoint/2010/main" val="3062272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set-base-levels</a:t>
            </a:r>
            <a:r>
              <a:rPr lang="en-US" baseline="0" dirty="0" smtClean="0"/>
              <a:t> function to stabilize the activation of certain (i.e. non-target) chunks</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26</a:t>
            </a:fld>
            <a:endParaRPr lang="en-US"/>
          </a:p>
        </p:txBody>
      </p:sp>
    </p:spTree>
    <p:extLst>
      <p:ext uri="{BB962C8B-B14F-4D97-AF65-F5344CB8AC3E}">
        <p14:creationId xmlns:p14="http://schemas.microsoft.com/office/powerpoint/2010/main" val="395588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association scale is set to the </a:t>
            </a:r>
            <a:r>
              <a:rPr lang="en-US" dirty="0" err="1" smtClean="0"/>
              <a:t>interletter</a:t>
            </a:r>
            <a:r>
              <a:rPr lang="en-US" dirty="0" smtClean="0"/>
              <a:t> interval, then the model becomes</a:t>
            </a:r>
            <a:r>
              <a:rPr lang="en-US" baseline="0" dirty="0" smtClean="0"/>
              <a:t> equivalent to positional encoding</a:t>
            </a:r>
          </a:p>
          <a:p>
            <a:endParaRPr lang="en-US" baseline="0" dirty="0" smtClean="0"/>
          </a:p>
          <a:p>
            <a:r>
              <a:rPr lang="en-US" baseline="0" dirty="0" smtClean="0"/>
              <a:t>Activation noise comes from median value on Max Planck website</a:t>
            </a:r>
          </a:p>
          <a:p>
            <a:endParaRPr lang="en-US" baseline="0" dirty="0" smtClean="0"/>
          </a:p>
          <a:p>
            <a:r>
              <a:rPr lang="en-US" baseline="0" dirty="0" smtClean="0"/>
              <a:t>Retrieval threshold set to 0 for simplicity, plus this turns LF into the latency of failed retrievals</a:t>
            </a:r>
            <a:endParaRPr lang="en-US" dirty="0"/>
          </a:p>
        </p:txBody>
      </p:sp>
      <p:sp>
        <p:nvSpPr>
          <p:cNvPr id="4" name="Slide Number Placeholder 3"/>
          <p:cNvSpPr>
            <a:spLocks noGrp="1"/>
          </p:cNvSpPr>
          <p:nvPr>
            <p:ph type="sldNum" sz="quarter" idx="10"/>
          </p:nvPr>
        </p:nvSpPr>
        <p:spPr/>
        <p:txBody>
          <a:bodyPr/>
          <a:lstStyle/>
          <a:p>
            <a:fld id="{6DBB06F6-49BF-EA4A-872E-5A5DD4949608}" type="slidenum">
              <a:rPr lang="en-US" smtClean="0"/>
              <a:t>27</a:t>
            </a:fld>
            <a:endParaRPr lang="en-US"/>
          </a:p>
        </p:txBody>
      </p:sp>
    </p:spTree>
    <p:extLst>
      <p:ext uri="{BB962C8B-B14F-4D97-AF65-F5344CB8AC3E}">
        <p14:creationId xmlns:p14="http://schemas.microsoft.com/office/powerpoint/2010/main" val="3979487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(12/7/15 13:34) -----</a:t>
            </a:r>
          </a:p>
          <a:p>
            <a:r>
              <a:rPr lang="en-US"/>
              <a:t>Give examples of complex span because these terms are sort of task dependent</a:t>
            </a:r>
          </a:p>
        </p:txBody>
      </p:sp>
      <p:sp>
        <p:nvSpPr>
          <p:cNvPr id="4" name="Slide Number Placeholder 3"/>
          <p:cNvSpPr>
            <a:spLocks noGrp="1"/>
          </p:cNvSpPr>
          <p:nvPr>
            <p:ph type="sldNum" sz="quarter" idx="10"/>
          </p:nvPr>
        </p:nvSpPr>
        <p:spPr/>
        <p:txBody>
          <a:bodyPr/>
          <a:lstStyle/>
          <a:p>
            <a:fld id="{6DBB06F6-49BF-EA4A-872E-5A5DD4949608}" type="slidenum">
              <a:rPr lang="en-US" smtClean="0"/>
              <a:t>28</a:t>
            </a:fld>
            <a:endParaRPr lang="en-US"/>
          </a:p>
        </p:txBody>
      </p:sp>
    </p:spTree>
    <p:extLst>
      <p:ext uri="{BB962C8B-B14F-4D97-AF65-F5344CB8AC3E}">
        <p14:creationId xmlns:p14="http://schemas.microsoft.com/office/powerpoint/2010/main" val="263417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quantitative prediction demonstrated on the next </a:t>
            </a:r>
            <a:r>
              <a:rPr lang="en-US" dirty="0" smtClean="0"/>
              <a:t>slide</a:t>
            </a:r>
          </a:p>
          <a:p>
            <a:endParaRPr lang="en-US" dirty="0" smtClean="0"/>
          </a:p>
          <a:p>
            <a:r>
              <a:rPr lang="en-US" dirty="0" smtClean="0"/>
              <a:t>k is a free parameter of the linear model which is fit to individuals/task</a:t>
            </a:r>
          </a:p>
          <a:p>
            <a:endParaRPr lang="en-US" dirty="0" smtClean="0"/>
          </a:p>
          <a:p>
            <a:r>
              <a:rPr lang="en-US" dirty="0" smtClean="0"/>
              <a:t>----- Meeting Notes (8/2/16 14:15) -----</a:t>
            </a:r>
          </a:p>
          <a:p>
            <a:r>
              <a:rPr lang="en-US" dirty="0" smtClean="0"/>
              <a:t>Practice this more so the words are automatic</a:t>
            </a:r>
          </a:p>
        </p:txBody>
      </p:sp>
      <p:sp>
        <p:nvSpPr>
          <p:cNvPr id="4" name="Slide Number Placeholder 3"/>
          <p:cNvSpPr>
            <a:spLocks noGrp="1"/>
          </p:cNvSpPr>
          <p:nvPr>
            <p:ph type="sldNum" sz="quarter" idx="10"/>
          </p:nvPr>
        </p:nvSpPr>
        <p:spPr/>
        <p:txBody>
          <a:bodyPr/>
          <a:lstStyle/>
          <a:p>
            <a:fld id="{D38F9253-2951-CB41-B7DB-07EC48F59DBD}" type="slidenum">
              <a:rPr lang="en-US" smtClean="0"/>
              <a:t>4</a:t>
            </a:fld>
            <a:endParaRPr lang="en-US"/>
          </a:p>
        </p:txBody>
      </p:sp>
    </p:spTree>
    <p:extLst>
      <p:ext uri="{BB962C8B-B14F-4D97-AF65-F5344CB8AC3E}">
        <p14:creationId xmlns:p14="http://schemas.microsoft.com/office/powerpoint/2010/main" val="292194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14 different experimental conditions</a:t>
            </a:r>
          </a:p>
          <a:p>
            <a:r>
              <a:rPr lang="en-US" dirty="0" smtClean="0"/>
              <a:t>Point </a:t>
            </a:r>
            <a:r>
              <a:rPr lang="en-US" dirty="0" smtClean="0"/>
              <a:t>out k</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5</a:t>
            </a:fld>
            <a:endParaRPr lang="en-US"/>
          </a:p>
        </p:txBody>
      </p:sp>
    </p:spTree>
    <p:extLst>
      <p:ext uri="{BB962C8B-B14F-4D97-AF65-F5344CB8AC3E}">
        <p14:creationId xmlns:p14="http://schemas.microsoft.com/office/powerpoint/2010/main" val="61775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 sure to mention training and the decision regarding metacognition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Number presented / Delay / Total Time</a:t>
            </a:r>
          </a:p>
          <a:p>
            <a:r>
              <a:rPr lang="en-US" sz="1200" b="0" i="0" u="none" strike="noStrike" kern="1200" baseline="0" dirty="0" smtClean="0">
                <a:solidFill>
                  <a:schemeClr val="tx1"/>
                </a:solidFill>
                <a:latin typeface="+mn-lt"/>
                <a:ea typeface="+mn-ea"/>
                <a:cs typeface="+mn-cs"/>
              </a:rPr>
              <a:t>4:  1,067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533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1,600 </a:t>
            </a:r>
            <a:r>
              <a:rPr lang="en-US" sz="1200" b="0" i="0" u="none" strike="noStrike" kern="1200" baseline="0" dirty="0" err="1" smtClean="0">
                <a:solidFill>
                  <a:schemeClr val="tx1"/>
                </a:solidFill>
                <a:latin typeface="+mn-lt"/>
                <a:ea typeface="+mn-ea"/>
                <a:cs typeface="+mn-cs"/>
              </a:rPr>
              <a:t>ms</a:t>
            </a: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6:  711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356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1,067 </a:t>
            </a:r>
            <a:r>
              <a:rPr lang="en-US" sz="1200" b="0" i="0" u="none" strike="noStrike" kern="1200" baseline="0" dirty="0" err="1" smtClean="0">
                <a:solidFill>
                  <a:schemeClr val="tx1"/>
                </a:solidFill>
                <a:latin typeface="+mn-lt"/>
                <a:ea typeface="+mn-ea"/>
                <a:cs typeface="+mn-cs"/>
              </a:rPr>
              <a:t>ms</a:t>
            </a: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8:  533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267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 800 </a:t>
            </a:r>
            <a:r>
              <a:rPr lang="en-US" sz="1200" b="0" i="0" u="none" strike="noStrike" kern="1200" baseline="0" dirty="0" err="1" smtClean="0">
                <a:solidFill>
                  <a:schemeClr val="tx1"/>
                </a:solidFill>
                <a:latin typeface="+mn-lt"/>
                <a:ea typeface="+mn-ea"/>
                <a:cs typeface="+mn-cs"/>
              </a:rPr>
              <a:t>ms</a:t>
            </a: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Meeting Notes (8/2/16 14:15)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one of the tasks from this slide</a:t>
            </a:r>
          </a:p>
        </p:txBody>
      </p:sp>
      <p:sp>
        <p:nvSpPr>
          <p:cNvPr id="4" name="Slide Number Placeholder 3"/>
          <p:cNvSpPr>
            <a:spLocks noGrp="1"/>
          </p:cNvSpPr>
          <p:nvPr>
            <p:ph type="sldNum" sz="quarter" idx="10"/>
          </p:nvPr>
        </p:nvSpPr>
        <p:spPr/>
        <p:txBody>
          <a:bodyPr/>
          <a:lstStyle/>
          <a:p>
            <a:fld id="{6DBB06F6-49BF-EA4A-872E-5A5DD4949608}" type="slidenum">
              <a:rPr lang="en-US" smtClean="0"/>
              <a:t>6</a:t>
            </a:fld>
            <a:endParaRPr lang="en-US"/>
          </a:p>
        </p:txBody>
      </p:sp>
    </p:spTree>
    <p:extLst>
      <p:ext uri="{BB962C8B-B14F-4D97-AF65-F5344CB8AC3E}">
        <p14:creationId xmlns:p14="http://schemas.microsoft.com/office/powerpoint/2010/main" val="365589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brief as possible</a:t>
            </a:r>
          </a:p>
          <a:p>
            <a:r>
              <a:rPr lang="en-US" dirty="0" smtClean="0"/>
              <a:t>Emphasize bottleneck(s)</a:t>
            </a:r>
            <a:r>
              <a:rPr lang="en-US" baseline="0" dirty="0" smtClean="0"/>
              <a:t> and perception/action modules allow for end-to-end modeling</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7</a:t>
            </a:fld>
            <a:endParaRPr lang="en-US"/>
          </a:p>
        </p:txBody>
      </p:sp>
    </p:spTree>
    <p:extLst>
      <p:ext uri="{BB962C8B-B14F-4D97-AF65-F5344CB8AC3E}">
        <p14:creationId xmlns:p14="http://schemas.microsoft.com/office/powerpoint/2010/main" val="39094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quick overview of what</a:t>
            </a:r>
            <a:r>
              <a:rPr lang="en-US" baseline="0" dirty="0" smtClean="0"/>
              <a:t> the model does</a:t>
            </a:r>
          </a:p>
          <a:p>
            <a:r>
              <a:rPr lang="en-US" baseline="0" dirty="0" smtClean="0"/>
              <a:t>Emphasize that hard constraints and how maintenance implements the rapid switching </a:t>
            </a:r>
            <a:r>
              <a:rPr lang="en-US" baseline="0" dirty="0" smtClean="0"/>
              <a:t>mechanism</a:t>
            </a:r>
            <a:endParaRPr lang="en-US" baseline="0"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8</a:t>
            </a:fld>
            <a:endParaRPr lang="en-US"/>
          </a:p>
        </p:txBody>
      </p:sp>
    </p:spTree>
    <p:extLst>
      <p:ext uri="{BB962C8B-B14F-4D97-AF65-F5344CB8AC3E}">
        <p14:creationId xmlns:p14="http://schemas.microsoft.com/office/powerpoint/2010/main" val="414997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quick overview of what</a:t>
            </a:r>
            <a:r>
              <a:rPr lang="en-US" baseline="0" dirty="0" smtClean="0"/>
              <a:t> the model does</a:t>
            </a:r>
          </a:p>
          <a:p>
            <a:r>
              <a:rPr lang="en-US" baseline="0" dirty="0" smtClean="0"/>
              <a:t>Emphasize that hard constraints and how maintenance implements the rapid switching </a:t>
            </a:r>
            <a:r>
              <a:rPr lang="en-US" baseline="0" dirty="0" smtClean="0"/>
              <a:t>mechanism</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9</a:t>
            </a:fld>
            <a:endParaRPr lang="en-US"/>
          </a:p>
        </p:txBody>
      </p:sp>
    </p:spTree>
    <p:extLst>
      <p:ext uri="{BB962C8B-B14F-4D97-AF65-F5344CB8AC3E}">
        <p14:creationId xmlns:p14="http://schemas.microsoft.com/office/powerpoint/2010/main" val="414997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slide</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10</a:t>
            </a:fld>
            <a:endParaRPr lang="en-US"/>
          </a:p>
        </p:txBody>
      </p:sp>
    </p:spTree>
    <p:extLst>
      <p:ext uri="{BB962C8B-B14F-4D97-AF65-F5344CB8AC3E}">
        <p14:creationId xmlns:p14="http://schemas.microsoft.com/office/powerpoint/2010/main" val="387394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13D6126-8FE1-0449-9C28-CE69612DC31E}"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2DF47-EC29-F741-8F10-947EE7D3A596}" type="datetime1">
              <a:rPr lang="en-US" smtClean="0"/>
              <a:t>8/1/16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363AEB-33D3-DA4F-B58E-B88432B0D46B}"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802BF02-9AEA-5F41-92F4-4D3E1396CE92}"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8D5758-AB74-E048-A37D-268302F91726}"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B56006-0D6E-A641-9D70-CA776FEABF2C}"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9BA78-588E-D643-A362-E37747118A19}" type="datetime1">
              <a:rPr lang="en-US" smtClean="0"/>
              <a:t>8/1/16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E949CE5-8144-B54D-81EE-E311F92D6E36}" type="datetime1">
              <a:rPr lang="en-US" smtClean="0"/>
              <a:t>8/1/16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3BFF7E-6621-A24F-BC89-E6ADD5CD401A}" type="datetime1">
              <a:rPr lang="en-US" smtClean="0"/>
              <a:t>8/1/16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4700C6C-3196-9E4E-9A0B-F008D8F91EB3}" type="datetime1">
              <a:rPr lang="en-US" smtClean="0"/>
              <a:t>8/1/16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81808-BC3D-7246-B4E8-9E2F52268568}" type="datetime1">
              <a:rPr lang="en-US" smtClean="0"/>
              <a:t>8/1/16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F658C-A7AC-AD4C-B87E-3940E08A33AD}" type="datetime1">
              <a:rPr lang="en-US" smtClean="0"/>
              <a:t>8/1/16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A1E24AB-3237-3947-956C-0B06614585B0}" type="datetime1">
              <a:rPr lang="en-US" smtClean="0"/>
              <a:t>8/1/16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292516"/>
            <a:ext cx="6498159" cy="3137586"/>
          </a:xfrm>
        </p:spPr>
        <p:txBody>
          <a:bodyPr/>
          <a:lstStyle/>
          <a:p>
            <a:r>
              <a:rPr lang="en-US" sz="3600" b="1" dirty="0" smtClean="0"/>
              <a:t>Exploring the Time-Based Resource-Sharing Model through Computational </a:t>
            </a:r>
            <a:r>
              <a:rPr lang="en-US" sz="3600" b="1" dirty="0" smtClean="0"/>
              <a:t>Modeling</a:t>
            </a:r>
            <a:br>
              <a:rPr lang="en-US" sz="3600" b="1" dirty="0" smtClean="0"/>
            </a:br>
            <a:endParaRPr lang="en-US" sz="3600" b="1" dirty="0"/>
          </a:p>
        </p:txBody>
      </p:sp>
      <p:sp>
        <p:nvSpPr>
          <p:cNvPr id="3" name="Subtitle 2"/>
          <p:cNvSpPr>
            <a:spLocks noGrp="1"/>
          </p:cNvSpPr>
          <p:nvPr>
            <p:ph type="subTitle" idx="1"/>
          </p:nvPr>
        </p:nvSpPr>
        <p:spPr>
          <a:xfrm>
            <a:off x="1322921" y="4787944"/>
            <a:ext cx="6498159" cy="1544498"/>
          </a:xfrm>
        </p:spPr>
        <p:txBody>
          <a:bodyPr>
            <a:normAutofit fontScale="92500" lnSpcReduction="20000"/>
          </a:bodyPr>
          <a:lstStyle/>
          <a:p>
            <a:r>
              <a:rPr lang="en-US" b="1" dirty="0" smtClean="0"/>
              <a:t>Joseph </a:t>
            </a:r>
            <a:r>
              <a:rPr lang="en-US" b="1" dirty="0" smtClean="0"/>
              <a:t>Glavan</a:t>
            </a:r>
          </a:p>
          <a:p>
            <a:r>
              <a:rPr lang="en-US" b="1" dirty="0" smtClean="0"/>
              <a:t>Joseph </a:t>
            </a:r>
            <a:r>
              <a:rPr lang="en-US" b="1" dirty="0" err="1" smtClean="0"/>
              <a:t>Houpt</a:t>
            </a:r>
            <a:endParaRPr lang="en-US" b="1" dirty="0" smtClean="0"/>
          </a:p>
          <a:p>
            <a:endParaRPr lang="en-US" b="1" dirty="0" smtClean="0"/>
          </a:p>
          <a:p>
            <a:r>
              <a:rPr lang="en-US" b="1" dirty="0" smtClean="0"/>
              <a:t>Wright State University</a:t>
            </a:r>
          </a:p>
          <a:p>
            <a:endParaRPr lang="en-US" b="1" dirty="0" smtClean="0"/>
          </a:p>
          <a:p>
            <a:r>
              <a:rPr lang="en-US" b="1" dirty="0" smtClean="0"/>
              <a:t>August 7, 2016</a:t>
            </a:r>
            <a:endParaRPr lang="en-US" b="1" dirty="0"/>
          </a:p>
        </p:txBody>
      </p:sp>
    </p:spTree>
    <p:extLst>
      <p:ext uri="{BB962C8B-B14F-4D97-AF65-F5344CB8AC3E}">
        <p14:creationId xmlns:p14="http://schemas.microsoft.com/office/powerpoint/2010/main" val="2066926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Results</a:t>
            </a:r>
            <a:endParaRPr lang="en-US" dirty="0"/>
          </a:p>
        </p:txBody>
      </p:sp>
      <p:sp>
        <p:nvSpPr>
          <p:cNvPr id="4"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10</a:t>
            </a:fld>
            <a:endParaRPr lang="en-US" dirty="0">
              <a:solidFill>
                <a:schemeClr val="accent1"/>
              </a:solidFill>
            </a:endParaRPr>
          </a:p>
        </p:txBody>
      </p:sp>
    </p:spTree>
    <p:extLst>
      <p:ext uri="{BB962C8B-B14F-4D97-AF65-F5344CB8AC3E}">
        <p14:creationId xmlns:p14="http://schemas.microsoft.com/office/powerpoint/2010/main" val="39353522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pan.CL 08-01-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06" y="-125170"/>
            <a:ext cx="7036093" cy="7036093"/>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11</a:t>
            </a:fld>
            <a:endParaRPr lang="en-US"/>
          </a:p>
        </p:txBody>
      </p:sp>
      <p:sp>
        <p:nvSpPr>
          <p:cNvPr id="6"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11</a:t>
            </a:fld>
            <a:endParaRPr lang="en-US" dirty="0">
              <a:solidFill>
                <a:schemeClr val="accent1"/>
              </a:solidFill>
            </a:endParaRPr>
          </a:p>
        </p:txBody>
      </p:sp>
    </p:spTree>
    <p:extLst>
      <p:ext uri="{BB962C8B-B14F-4D97-AF65-F5344CB8AC3E}">
        <p14:creationId xmlns:p14="http://schemas.microsoft.com/office/powerpoint/2010/main" val="28030106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ccuracy 08-01-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188" y="0"/>
            <a:ext cx="3477703" cy="3477703"/>
          </a:xfrm>
          <a:prstGeom prst="rect">
            <a:avLst/>
          </a:prstGeom>
        </p:spPr>
      </p:pic>
      <p:pic>
        <p:nvPicPr>
          <p:cNvPr id="3" name="Picture 2" descr="Accuracy 08-01-2016.png"/>
          <p:cNvPicPr>
            <a:picLocks noChangeAspect="1"/>
          </p:cNvPicPr>
          <p:nvPr/>
        </p:nvPicPr>
        <p:blipFill rotWithShape="1">
          <a:blip r:embed="rId4">
            <a:extLst>
              <a:ext uri="{28A0092B-C50C-407E-A947-70E740481C1C}">
                <a14:useLocalDpi xmlns:a14="http://schemas.microsoft.com/office/drawing/2010/main" val="0"/>
              </a:ext>
            </a:extLst>
          </a:blip>
          <a:srcRect l="26418" t="38677" r="13574" b="34654"/>
          <a:stretch/>
        </p:blipFill>
        <p:spPr>
          <a:xfrm>
            <a:off x="7495072" y="1073279"/>
            <a:ext cx="1598941" cy="761401"/>
          </a:xfrm>
          <a:prstGeom prst="rect">
            <a:avLst/>
          </a:prstGeom>
        </p:spPr>
      </p:pic>
      <p:pic>
        <p:nvPicPr>
          <p:cNvPr id="10" name="Picture 9" descr="Span 08-01-20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85" y="0"/>
            <a:ext cx="3477703" cy="3477703"/>
          </a:xfrm>
          <a:prstGeom prst="rect">
            <a:avLst/>
          </a:prstGeom>
        </p:spPr>
      </p:pic>
      <p:pic>
        <p:nvPicPr>
          <p:cNvPr id="11" name="Picture 10" descr="RT 08-01-20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484" y="3477705"/>
            <a:ext cx="3477703" cy="3477703"/>
          </a:xfrm>
          <a:prstGeom prst="rect">
            <a:avLst/>
          </a:prstGeom>
        </p:spPr>
      </p:pic>
      <p:pic>
        <p:nvPicPr>
          <p:cNvPr id="12" name="Picture 11" descr="TPT 08-01-20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4188" y="3477704"/>
            <a:ext cx="3477704" cy="3477704"/>
          </a:xfrm>
          <a:prstGeom prst="rect">
            <a:avLst/>
          </a:prstGeom>
        </p:spPr>
      </p:pic>
      <p:sp>
        <p:nvSpPr>
          <p:cNvPr id="13" name="Slide Number Placeholder 12"/>
          <p:cNvSpPr>
            <a:spLocks noGrp="1"/>
          </p:cNvSpPr>
          <p:nvPr>
            <p:ph type="sldNum" sz="quarter" idx="12"/>
          </p:nvPr>
        </p:nvSpPr>
        <p:spPr/>
        <p:txBody>
          <a:bodyPr/>
          <a:lstStyle/>
          <a:p>
            <a:fld id="{7F5CE407-6216-4202-80E4-A30DC2F709B2}" type="slidenum">
              <a:rPr lang="en-US" smtClean="0"/>
              <a:t>12</a:t>
            </a:fld>
            <a:endParaRPr lang="en-US"/>
          </a:p>
        </p:txBody>
      </p:sp>
      <p:sp>
        <p:nvSpPr>
          <p:cNvPr id="14"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12</a:t>
            </a:fld>
            <a:endParaRPr lang="en-US" dirty="0">
              <a:solidFill>
                <a:schemeClr val="accent1"/>
              </a:solidFill>
            </a:endParaRPr>
          </a:p>
        </p:txBody>
      </p:sp>
    </p:spTree>
    <p:extLst>
      <p:ext uri="{BB962C8B-B14F-4D97-AF65-F5344CB8AC3E}">
        <p14:creationId xmlns:p14="http://schemas.microsoft.com/office/powerpoint/2010/main" val="868936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Good qualitative fit, poor quantitative fit</a:t>
            </a:r>
            <a:endParaRPr lang="en-US" dirty="0" smtClean="0"/>
          </a:p>
          <a:p>
            <a:r>
              <a:rPr lang="en-US" dirty="0" smtClean="0"/>
              <a:t>List representation underspecified in TBRS</a:t>
            </a:r>
            <a:endParaRPr lang="en-US" dirty="0" smtClean="0"/>
          </a:p>
          <a:p>
            <a:pPr lvl="1"/>
            <a:r>
              <a:rPr lang="en-US" dirty="0" smtClean="0"/>
              <a:t>Serial position effects/</a:t>
            </a:r>
            <a:r>
              <a:rPr lang="en-US" dirty="0" smtClean="0"/>
              <a:t>errors</a:t>
            </a:r>
          </a:p>
          <a:p>
            <a:r>
              <a:rPr lang="en-US" dirty="0" smtClean="0"/>
              <a:t>Self-generated reinforcement inflates CL</a:t>
            </a:r>
          </a:p>
          <a:p>
            <a:r>
              <a:rPr lang="en-US" dirty="0" smtClean="0"/>
              <a:t>Non</a:t>
            </a:r>
            <a:r>
              <a:rPr lang="en-US" dirty="0"/>
              <a:t>-</a:t>
            </a:r>
            <a:r>
              <a:rPr lang="en-US" dirty="0" err="1"/>
              <a:t>attentional</a:t>
            </a:r>
            <a:r>
              <a:rPr lang="en-US" dirty="0"/>
              <a:t> mechanisms (articulatory rehearsal</a:t>
            </a:r>
            <a:r>
              <a:rPr lang="en-US" dirty="0" smtClean="0"/>
              <a:t>)</a:t>
            </a:r>
            <a:endParaRPr lang="en-US" dirty="0"/>
          </a:p>
        </p:txBody>
      </p:sp>
      <p:sp>
        <p:nvSpPr>
          <p:cNvPr id="5"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13</a:t>
            </a:fld>
            <a:endParaRPr lang="en-US" dirty="0">
              <a:solidFill>
                <a:schemeClr val="accent1"/>
              </a:solidFill>
            </a:endParaRPr>
          </a:p>
        </p:txBody>
      </p:sp>
      <p:sp>
        <p:nvSpPr>
          <p:cNvPr id="6" name="TextBox 5"/>
          <p:cNvSpPr txBox="1"/>
          <p:nvPr/>
        </p:nvSpPr>
        <p:spPr>
          <a:xfrm>
            <a:off x="154475" y="6364416"/>
            <a:ext cx="8770688" cy="369332"/>
          </a:xfrm>
          <a:prstGeom prst="rect">
            <a:avLst/>
          </a:prstGeom>
          <a:noFill/>
        </p:spPr>
        <p:txBody>
          <a:bodyPr wrap="square" rtlCol="0">
            <a:spAutoFit/>
          </a:bodyPr>
          <a:lstStyle/>
          <a:p>
            <a:pPr algn="r"/>
            <a:r>
              <a:rPr lang="en-US" dirty="0" err="1" smtClean="0"/>
              <a:t>Camos</a:t>
            </a:r>
            <a:r>
              <a:rPr lang="en-US" dirty="0" smtClean="0"/>
              <a:t> &amp; </a:t>
            </a:r>
            <a:r>
              <a:rPr lang="en-US" dirty="0" err="1" smtClean="0"/>
              <a:t>Barrouillet</a:t>
            </a:r>
            <a:r>
              <a:rPr lang="en-US" dirty="0" smtClean="0"/>
              <a:t> (2014</a:t>
            </a:r>
            <a:r>
              <a:rPr lang="en-US" dirty="0" smtClean="0"/>
              <a:t>)</a:t>
            </a:r>
            <a:endParaRPr lang="en-US" dirty="0"/>
          </a:p>
        </p:txBody>
      </p:sp>
    </p:spTree>
    <p:extLst>
      <p:ext uri="{BB962C8B-B14F-4D97-AF65-F5344CB8AC3E}">
        <p14:creationId xmlns:p14="http://schemas.microsoft.com/office/powerpoint/2010/main" val="14378076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Explore full range of CL within-</a:t>
            </a:r>
            <a:r>
              <a:rPr lang="en-US" dirty="0" smtClean="0"/>
              <a:t>subjects</a:t>
            </a:r>
          </a:p>
          <a:p>
            <a:r>
              <a:rPr lang="en-US" dirty="0" smtClean="0"/>
              <a:t>Compare </a:t>
            </a:r>
            <a:r>
              <a:rPr lang="en-US" dirty="0" smtClean="0"/>
              <a:t>temporal decay and representational </a:t>
            </a:r>
            <a:r>
              <a:rPr lang="en-US" dirty="0" smtClean="0"/>
              <a:t>interference using ACT-R</a:t>
            </a:r>
            <a:endParaRPr lang="en-US" dirty="0" smtClean="0"/>
          </a:p>
          <a:p>
            <a:r>
              <a:rPr lang="en-US" dirty="0" smtClean="0"/>
              <a:t>General </a:t>
            </a:r>
            <a:r>
              <a:rPr lang="en-US" dirty="0" err="1"/>
              <a:t>attentional</a:t>
            </a:r>
            <a:r>
              <a:rPr lang="en-US" dirty="0"/>
              <a:t> refreshing routine for ACT-</a:t>
            </a:r>
            <a:r>
              <a:rPr lang="en-US" dirty="0" smtClean="0"/>
              <a:t>R</a:t>
            </a:r>
            <a:endParaRPr lang="en-US" dirty="0" smtClean="0"/>
          </a:p>
          <a:p>
            <a:r>
              <a:rPr lang="en-US" dirty="0"/>
              <a:t>Can use the model to measure CL in applied </a:t>
            </a:r>
            <a:r>
              <a:rPr lang="en-US" dirty="0" smtClean="0"/>
              <a:t>settings</a:t>
            </a:r>
            <a:endParaRPr lang="en-US" dirty="0"/>
          </a:p>
        </p:txBody>
      </p:sp>
      <p:sp>
        <p:nvSpPr>
          <p:cNvPr id="5"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14</a:t>
            </a:fld>
            <a:endParaRPr lang="en-US" dirty="0">
              <a:solidFill>
                <a:schemeClr val="accent1"/>
              </a:solidFill>
            </a:endParaRPr>
          </a:p>
        </p:txBody>
      </p:sp>
    </p:spTree>
    <p:extLst>
      <p:ext uri="{BB962C8B-B14F-4D97-AF65-F5344CB8AC3E}">
        <p14:creationId xmlns:p14="http://schemas.microsoft.com/office/powerpoint/2010/main" val="584546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575611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49275" y="1600201"/>
            <a:ext cx="8042276" cy="4821180"/>
          </a:xfrm>
        </p:spPr>
        <p:txBody>
          <a:bodyPr>
            <a:noAutofit/>
          </a:bodyPr>
          <a:lstStyle/>
          <a:p>
            <a:pPr marL="458788" indent="-458788">
              <a:lnSpc>
                <a:spcPct val="120000"/>
              </a:lnSpc>
              <a:spcBef>
                <a:spcPts val="1000"/>
              </a:spcBef>
              <a:buNone/>
            </a:pPr>
            <a:r>
              <a:rPr lang="en-US" sz="1400" dirty="0"/>
              <a:t>Anderson, J. R., Bothell, D., Byrne, M. D., Douglass, S., </a:t>
            </a:r>
            <a:r>
              <a:rPr lang="en-US" sz="1400" dirty="0" err="1"/>
              <a:t>Lebiere</a:t>
            </a:r>
            <a:r>
              <a:rPr lang="en-US" sz="1400" dirty="0"/>
              <a:t>, C., &amp; Qin, Y. (2004). An integrated theory of the mind. </a:t>
            </a:r>
            <a:r>
              <a:rPr lang="en-US" sz="1400" i="1" dirty="0"/>
              <a:t>Psychological review</a:t>
            </a:r>
            <a:r>
              <a:rPr lang="en-US" sz="1400" dirty="0"/>
              <a:t>, </a:t>
            </a:r>
            <a:r>
              <a:rPr lang="en-US" sz="1400" i="1" dirty="0"/>
              <a:t>111</a:t>
            </a:r>
            <a:r>
              <a:rPr lang="en-US" sz="1400" dirty="0"/>
              <a:t>(4), 1036.</a:t>
            </a:r>
          </a:p>
          <a:p>
            <a:pPr marL="458788" indent="-458788">
              <a:lnSpc>
                <a:spcPct val="120000"/>
              </a:lnSpc>
              <a:spcBef>
                <a:spcPts val="1000"/>
              </a:spcBef>
              <a:buNone/>
            </a:pPr>
            <a:r>
              <a:rPr lang="en-US" sz="1400" dirty="0" err="1"/>
              <a:t>Barrouillet</a:t>
            </a:r>
            <a:r>
              <a:rPr lang="en-US" sz="1400" dirty="0"/>
              <a:t>, P., </a:t>
            </a:r>
            <a:r>
              <a:rPr lang="en-US" sz="1400" dirty="0" err="1"/>
              <a:t>Bernardin</a:t>
            </a:r>
            <a:r>
              <a:rPr lang="en-US" sz="1400" dirty="0"/>
              <a:t>, S., &amp; </a:t>
            </a:r>
            <a:r>
              <a:rPr lang="en-US" sz="1400" dirty="0" err="1"/>
              <a:t>Camos</a:t>
            </a:r>
            <a:r>
              <a:rPr lang="en-US" sz="1400" dirty="0"/>
              <a:t>, V. (2004). Time constraints and resource sharing in adults' working memory spans. </a:t>
            </a:r>
            <a:r>
              <a:rPr lang="en-US" sz="1400" i="1" dirty="0"/>
              <a:t>Journal of Experimental Psychology: General</a:t>
            </a:r>
            <a:r>
              <a:rPr lang="en-US" sz="1400" dirty="0"/>
              <a:t>, </a:t>
            </a:r>
            <a:r>
              <a:rPr lang="en-US" sz="1400" i="1" dirty="0"/>
              <a:t>133</a:t>
            </a:r>
            <a:r>
              <a:rPr lang="en-US" sz="1400" dirty="0"/>
              <a:t>(1), 83.</a:t>
            </a:r>
          </a:p>
          <a:p>
            <a:pPr marL="458788" indent="-458788">
              <a:lnSpc>
                <a:spcPct val="120000"/>
              </a:lnSpc>
              <a:spcBef>
                <a:spcPts val="1000"/>
              </a:spcBef>
              <a:buNone/>
            </a:pPr>
            <a:r>
              <a:rPr lang="en-US" sz="1400" dirty="0" err="1"/>
              <a:t>Barrouillet</a:t>
            </a:r>
            <a:r>
              <a:rPr lang="en-US" sz="1400" dirty="0"/>
              <a:t>, P., </a:t>
            </a:r>
            <a:r>
              <a:rPr lang="en-US" sz="1400" dirty="0" err="1"/>
              <a:t>Bernardin</a:t>
            </a:r>
            <a:r>
              <a:rPr lang="en-US" sz="1400" dirty="0"/>
              <a:t>, S., </a:t>
            </a:r>
            <a:r>
              <a:rPr lang="en-US" sz="1400" dirty="0" err="1"/>
              <a:t>Portrat</a:t>
            </a:r>
            <a:r>
              <a:rPr lang="en-US" sz="1400" dirty="0"/>
              <a:t>, S., </a:t>
            </a:r>
            <a:r>
              <a:rPr lang="en-US" sz="1400" dirty="0" err="1"/>
              <a:t>Vergauwe</a:t>
            </a:r>
            <a:r>
              <a:rPr lang="en-US" sz="1400" dirty="0"/>
              <a:t>, E., &amp; </a:t>
            </a:r>
            <a:r>
              <a:rPr lang="en-US" sz="1400" dirty="0" err="1"/>
              <a:t>Camos</a:t>
            </a:r>
            <a:r>
              <a:rPr lang="en-US" sz="1400" dirty="0"/>
              <a:t>, V. (2007). Time and cognitive load in working memory. </a:t>
            </a:r>
            <a:r>
              <a:rPr lang="en-US" sz="1400" i="1" dirty="0"/>
              <a:t>Journal of Experimental Psychology: Learning, Memory, and Cognition</a:t>
            </a:r>
            <a:r>
              <a:rPr lang="en-US" sz="1400" dirty="0"/>
              <a:t>, </a:t>
            </a:r>
            <a:r>
              <a:rPr lang="en-US" sz="1400" i="1" dirty="0"/>
              <a:t>33</a:t>
            </a:r>
            <a:r>
              <a:rPr lang="en-US" sz="1400" dirty="0"/>
              <a:t>(3), 570.</a:t>
            </a:r>
          </a:p>
          <a:p>
            <a:pPr marL="458788" indent="-458788">
              <a:lnSpc>
                <a:spcPct val="120000"/>
              </a:lnSpc>
              <a:spcBef>
                <a:spcPts val="1000"/>
              </a:spcBef>
              <a:buNone/>
            </a:pPr>
            <a:r>
              <a:rPr lang="en-US" sz="1400" dirty="0" err="1"/>
              <a:t>Barrouillet</a:t>
            </a:r>
            <a:r>
              <a:rPr lang="en-US" sz="1400" dirty="0"/>
              <a:t>, P., </a:t>
            </a:r>
            <a:r>
              <a:rPr lang="en-US" sz="1400" dirty="0" err="1"/>
              <a:t>Portrat</a:t>
            </a:r>
            <a:r>
              <a:rPr lang="en-US" sz="1400" dirty="0"/>
              <a:t>, S., </a:t>
            </a:r>
            <a:r>
              <a:rPr lang="en-US" sz="1400" dirty="0" err="1"/>
              <a:t>Camos</a:t>
            </a:r>
            <a:r>
              <a:rPr lang="en-US" sz="1400" dirty="0"/>
              <a:t>, V. (2011). On the law relating processing to storage in working memory. Psychological Review, American Psychological Association, 118 (2), pp.175-92.</a:t>
            </a:r>
          </a:p>
          <a:p>
            <a:pPr marL="458788" indent="-458788">
              <a:lnSpc>
                <a:spcPct val="120000"/>
              </a:lnSpc>
              <a:spcBef>
                <a:spcPts val="1000"/>
              </a:spcBef>
              <a:buNone/>
            </a:pPr>
            <a:r>
              <a:rPr lang="en-US" sz="1400" dirty="0" err="1"/>
              <a:t>Camos</a:t>
            </a:r>
            <a:r>
              <a:rPr lang="en-US" sz="1400" dirty="0"/>
              <a:t>, V., &amp; </a:t>
            </a:r>
            <a:r>
              <a:rPr lang="en-US" sz="1400" dirty="0" err="1"/>
              <a:t>Barrouillet</a:t>
            </a:r>
            <a:r>
              <a:rPr lang="en-US" sz="1400" dirty="0"/>
              <a:t>, P. (2014). </a:t>
            </a:r>
            <a:r>
              <a:rPr lang="en-US" sz="1400" dirty="0" err="1"/>
              <a:t>Attentional</a:t>
            </a:r>
            <a:r>
              <a:rPr lang="en-US" sz="1400" dirty="0"/>
              <a:t> and non-</a:t>
            </a:r>
            <a:r>
              <a:rPr lang="en-US" sz="1400" dirty="0" err="1"/>
              <a:t>attentional</a:t>
            </a:r>
            <a:r>
              <a:rPr lang="en-US" sz="1400" dirty="0"/>
              <a:t> systems in the maintenance of verbal information in working memory: the executive and phonological loops. </a:t>
            </a:r>
            <a:r>
              <a:rPr lang="en-US" sz="1400" i="1" dirty="0"/>
              <a:t>Frontiers in Human Neuroscience</a:t>
            </a:r>
            <a:r>
              <a:rPr lang="en-US" sz="1400" dirty="0"/>
              <a:t>, </a:t>
            </a:r>
            <a:r>
              <a:rPr lang="en-US" sz="1400" i="1" dirty="0"/>
              <a:t>8</a:t>
            </a:r>
            <a:r>
              <a:rPr lang="en-US" sz="1400" dirty="0"/>
              <a:t>, 900. doi:10.3389/fnhum.2014.00900</a:t>
            </a:r>
          </a:p>
          <a:p>
            <a:pPr marL="458788" indent="-458788">
              <a:lnSpc>
                <a:spcPct val="120000"/>
              </a:lnSpc>
              <a:spcBef>
                <a:spcPts val="1000"/>
              </a:spcBef>
              <a:buNone/>
            </a:pPr>
            <a:r>
              <a:rPr lang="en-US" sz="1400" dirty="0" err="1"/>
              <a:t>Oberauer</a:t>
            </a:r>
            <a:r>
              <a:rPr lang="en-US" sz="1400" dirty="0"/>
              <a:t>, K., &amp; </a:t>
            </a:r>
            <a:r>
              <a:rPr lang="en-US" sz="1400" dirty="0" err="1"/>
              <a:t>Lewandowsky</a:t>
            </a:r>
            <a:r>
              <a:rPr lang="en-US" sz="1400" dirty="0"/>
              <a:t>, S. (2011). Modeling working memory: a computational implementation of the time-based resource-sharing theory. </a:t>
            </a:r>
            <a:r>
              <a:rPr lang="en-US" sz="1400" i="1" dirty="0" err="1"/>
              <a:t>Psychonomic</a:t>
            </a:r>
            <a:r>
              <a:rPr lang="en-US" sz="1400" i="1" dirty="0"/>
              <a:t> Bulletin &amp; Review</a:t>
            </a:r>
            <a:r>
              <a:rPr lang="en-US" sz="1400" dirty="0"/>
              <a:t>, </a:t>
            </a:r>
            <a:r>
              <a:rPr lang="en-US" sz="1400" i="1" dirty="0"/>
              <a:t>18</a:t>
            </a:r>
            <a:r>
              <a:rPr lang="en-US" sz="1400" dirty="0"/>
              <a:t>(1), 10-45</a:t>
            </a:r>
            <a:r>
              <a:rPr lang="en-US" sz="1400" dirty="0" smtClean="0"/>
              <a:t>.</a:t>
            </a:r>
            <a:endParaRPr lang="en-US" sz="1400" dirty="0"/>
          </a:p>
        </p:txBody>
      </p:sp>
    </p:spTree>
    <p:extLst>
      <p:ext uri="{BB962C8B-B14F-4D97-AF65-F5344CB8AC3E}">
        <p14:creationId xmlns:p14="http://schemas.microsoft.com/office/powerpoint/2010/main" val="16419173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Subroutine</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17</a:t>
            </a:fld>
            <a:endParaRPr lang="en-US"/>
          </a:p>
        </p:txBody>
      </p:sp>
      <p:pic>
        <p:nvPicPr>
          <p:cNvPr id="4" name="Picture 3" descr="Model Subroutine Diagrams - Perception.png"/>
          <p:cNvPicPr>
            <a:picLocks noChangeAspect="1"/>
          </p:cNvPicPr>
          <p:nvPr/>
        </p:nvPicPr>
        <p:blipFill rotWithShape="1">
          <a:blip r:embed="rId3">
            <a:extLst>
              <a:ext uri="{28A0092B-C50C-407E-A947-70E740481C1C}">
                <a14:useLocalDpi xmlns:a14="http://schemas.microsoft.com/office/drawing/2010/main" val="0"/>
              </a:ext>
            </a:extLst>
          </a:blip>
          <a:srcRect t="-1" b="2751"/>
          <a:stretch/>
        </p:blipFill>
        <p:spPr>
          <a:xfrm>
            <a:off x="1216659" y="1511209"/>
            <a:ext cx="6355080" cy="4846320"/>
          </a:xfrm>
          <a:prstGeom prst="rect">
            <a:avLst/>
          </a:prstGeom>
        </p:spPr>
      </p:pic>
    </p:spTree>
    <p:extLst>
      <p:ext uri="{BB962C8B-B14F-4D97-AF65-F5344CB8AC3E}">
        <p14:creationId xmlns:p14="http://schemas.microsoft.com/office/powerpoint/2010/main" val="3822796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New-List Subroutine</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18</a:t>
            </a:fld>
            <a:endParaRPr lang="en-US"/>
          </a:p>
        </p:txBody>
      </p:sp>
      <p:pic>
        <p:nvPicPr>
          <p:cNvPr id="4" name="Picture 3" descr="Model Subroutine Diagrams - New 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1612812"/>
            <a:ext cx="3142555" cy="4754122"/>
          </a:xfrm>
          <a:prstGeom prst="rect">
            <a:avLst/>
          </a:prstGeom>
        </p:spPr>
      </p:pic>
    </p:spTree>
    <p:extLst>
      <p:ext uri="{BB962C8B-B14F-4D97-AF65-F5344CB8AC3E}">
        <p14:creationId xmlns:p14="http://schemas.microsoft.com/office/powerpoint/2010/main" val="32957021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Target-Related </a:t>
            </a:r>
            <a:r>
              <a:rPr lang="en-US" dirty="0" smtClean="0"/>
              <a:t>Subroutine</a:t>
            </a:r>
            <a:br>
              <a:rPr lang="en-US" dirty="0" smtClean="0"/>
            </a:b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19</a:t>
            </a:fld>
            <a:endParaRPr lang="en-US"/>
          </a:p>
        </p:txBody>
      </p:sp>
      <p:pic>
        <p:nvPicPr>
          <p:cNvPr id="4" name="Picture 3" descr="Model Subroutine Diagrams - Target-related.png"/>
          <p:cNvPicPr>
            <a:picLocks noChangeAspect="1"/>
          </p:cNvPicPr>
          <p:nvPr/>
        </p:nvPicPr>
        <p:blipFill rotWithShape="1">
          <a:blip r:embed="rId3">
            <a:extLst>
              <a:ext uri="{28A0092B-C50C-407E-A947-70E740481C1C}">
                <a14:useLocalDpi xmlns:a14="http://schemas.microsoft.com/office/drawing/2010/main" val="0"/>
              </a:ext>
            </a:extLst>
          </a:blip>
          <a:srcRect t="1617" b="3307"/>
          <a:stretch/>
        </p:blipFill>
        <p:spPr>
          <a:xfrm>
            <a:off x="301752" y="1011260"/>
            <a:ext cx="4041648" cy="53766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61528077"/>
              </p:ext>
            </p:extLst>
          </p:nvPr>
        </p:nvGraphicFramePr>
        <p:xfrm>
          <a:off x="4343400" y="2040468"/>
          <a:ext cx="4230913" cy="3200400"/>
        </p:xfrm>
        <a:graphic>
          <a:graphicData uri="http://schemas.openxmlformats.org/drawingml/2006/table">
            <a:tbl>
              <a:tblPr firstRow="1" bandRow="1">
                <a:tableStyleId>{BC89EF96-8CEA-46FF-86C4-4CE0E7609802}</a:tableStyleId>
              </a:tblPr>
              <a:tblGrid>
                <a:gridCol w="914400"/>
                <a:gridCol w="1485957"/>
                <a:gridCol w="1830556"/>
              </a:tblGrid>
              <a:tr h="370840">
                <a:tc gridSpan="3">
                  <a:txBody>
                    <a:bodyPr/>
                    <a:lstStyle/>
                    <a:p>
                      <a:pPr algn="ctr"/>
                      <a:r>
                        <a:rPr lang="en-US" sz="2400" dirty="0" smtClean="0"/>
                        <a:t>Example Target</a:t>
                      </a:r>
                      <a:r>
                        <a:rPr lang="en-US" sz="2400" baseline="0" dirty="0" smtClean="0"/>
                        <a:t> Chunk</a:t>
                      </a:r>
                      <a:endParaRPr lang="en-US" sz="2400" dirty="0"/>
                    </a:p>
                  </a:txBody>
                  <a:tcPr/>
                </a:tc>
                <a:tc hMerge="1">
                  <a:txBody>
                    <a:bodyPr/>
                    <a:lstStyle/>
                    <a:p>
                      <a:endParaRPr lang="en-US"/>
                    </a:p>
                  </a:txBody>
                  <a:tcPr/>
                </a:tc>
                <a:tc hMerge="1">
                  <a:txBody>
                    <a:bodyPr/>
                    <a:lstStyle/>
                    <a:p>
                      <a:endParaRPr lang="en-US" dirty="0"/>
                    </a:p>
                  </a:txBody>
                  <a:tcPr/>
                </a:tc>
              </a:tr>
              <a:tr h="370840">
                <a:tc gridSpan="2">
                  <a:txBody>
                    <a:bodyPr/>
                    <a:lstStyle/>
                    <a:p>
                      <a:pPr algn="r"/>
                      <a:r>
                        <a:rPr lang="en-US" sz="2400" dirty="0" smtClean="0"/>
                        <a:t>Chunk</a:t>
                      </a:r>
                      <a:r>
                        <a:rPr lang="en-US" sz="2400" baseline="0" dirty="0" smtClean="0"/>
                        <a:t> Name:</a:t>
                      </a:r>
                      <a:endParaRPr lang="en-US" sz="2400" dirty="0"/>
                    </a:p>
                  </a:txBody>
                  <a:tcPr/>
                </a:tc>
                <a:tc hMerge="1">
                  <a:txBody>
                    <a:bodyPr/>
                    <a:lstStyle/>
                    <a:p>
                      <a:endParaRPr lang="en-US" dirty="0"/>
                    </a:p>
                  </a:txBody>
                  <a:tcPr/>
                </a:tc>
                <a:tc>
                  <a:txBody>
                    <a:bodyPr/>
                    <a:lstStyle/>
                    <a:p>
                      <a:r>
                        <a:rPr lang="en-US" sz="2400" dirty="0" smtClean="0"/>
                        <a:t>TARGET1-0</a:t>
                      </a:r>
                      <a:endParaRPr lang="en-US" sz="2400" dirty="0"/>
                    </a:p>
                  </a:txBody>
                  <a:tcPr/>
                </a:tc>
              </a:tr>
              <a:tr h="370840">
                <a:tc gridSpan="2">
                  <a:txBody>
                    <a:bodyPr/>
                    <a:lstStyle/>
                    <a:p>
                      <a:pPr algn="r"/>
                      <a:r>
                        <a:rPr lang="en-US" sz="2400" dirty="0" smtClean="0"/>
                        <a:t>Chunk Type:</a:t>
                      </a:r>
                      <a:endParaRPr lang="en-US" sz="2400" dirty="0"/>
                    </a:p>
                  </a:txBody>
                  <a:tcPr/>
                </a:tc>
                <a:tc hMerge="1">
                  <a:txBody>
                    <a:bodyPr/>
                    <a:lstStyle/>
                    <a:p>
                      <a:endParaRPr lang="en-US" dirty="0"/>
                    </a:p>
                  </a:txBody>
                  <a:tcPr/>
                </a:tc>
                <a:tc>
                  <a:txBody>
                    <a:bodyPr/>
                    <a:lstStyle/>
                    <a:p>
                      <a:r>
                        <a:rPr lang="en-US" sz="2400" dirty="0" smtClean="0"/>
                        <a:t>target</a:t>
                      </a:r>
                      <a:endParaRPr lang="en-US" sz="2400" dirty="0"/>
                    </a:p>
                  </a:txBody>
                  <a:tcPr/>
                </a:tc>
              </a:tr>
              <a:tr h="370840">
                <a:tc rowSpan="4">
                  <a:txBody>
                    <a:bodyPr/>
                    <a:lstStyle/>
                    <a:p>
                      <a:pPr algn="ctr"/>
                      <a:r>
                        <a:rPr lang="en-US" sz="2400" dirty="0" smtClean="0"/>
                        <a:t>Chunk Slots (features)</a:t>
                      </a:r>
                      <a:endParaRPr lang="en-US" sz="2400" dirty="0"/>
                    </a:p>
                  </a:txBody>
                  <a:tcPr vert="vert270"/>
                </a:tc>
                <a:tc>
                  <a:txBody>
                    <a:bodyPr/>
                    <a:lstStyle/>
                    <a:p>
                      <a:pPr algn="r"/>
                      <a:r>
                        <a:rPr lang="en-US" sz="2400" dirty="0" smtClean="0"/>
                        <a:t>string</a:t>
                      </a:r>
                      <a:endParaRPr lang="en-US" sz="2400" dirty="0"/>
                    </a:p>
                  </a:txBody>
                  <a:tcPr/>
                </a:tc>
                <a:tc>
                  <a:txBody>
                    <a:bodyPr/>
                    <a:lstStyle/>
                    <a:p>
                      <a:r>
                        <a:rPr lang="en-US" sz="2400" dirty="0" smtClean="0"/>
                        <a:t>“c”</a:t>
                      </a:r>
                      <a:endParaRPr lang="en-US" sz="2400" dirty="0"/>
                    </a:p>
                  </a:txBody>
                  <a:tcPr/>
                </a:tc>
              </a:tr>
              <a:tr h="370840">
                <a:tc vMerge="1">
                  <a:txBody>
                    <a:bodyPr/>
                    <a:lstStyle/>
                    <a:p>
                      <a:endParaRPr lang="en-US" dirty="0"/>
                    </a:p>
                  </a:txBody>
                  <a:tcPr/>
                </a:tc>
                <a:tc>
                  <a:txBody>
                    <a:bodyPr/>
                    <a:lstStyle/>
                    <a:p>
                      <a:pPr algn="r"/>
                      <a:r>
                        <a:rPr lang="en-US" sz="2400" dirty="0" smtClean="0"/>
                        <a:t>parent</a:t>
                      </a:r>
                      <a:endParaRPr lang="en-US" sz="2400" dirty="0"/>
                    </a:p>
                  </a:txBody>
                  <a:tcPr/>
                </a:tc>
                <a:tc>
                  <a:txBody>
                    <a:bodyPr/>
                    <a:lstStyle/>
                    <a:p>
                      <a:r>
                        <a:rPr lang="en-US" sz="2400" dirty="0" smtClean="0"/>
                        <a:t>start</a:t>
                      </a:r>
                      <a:endParaRPr lang="en-US" sz="2400" dirty="0"/>
                    </a:p>
                  </a:txBody>
                  <a:tcPr/>
                </a:tc>
              </a:tr>
              <a:tr h="370840">
                <a:tc vMerge="1">
                  <a:txBody>
                    <a:bodyPr/>
                    <a:lstStyle/>
                    <a:p>
                      <a:endParaRPr lang="en-US" dirty="0"/>
                    </a:p>
                  </a:txBody>
                  <a:tcPr/>
                </a:tc>
                <a:tc>
                  <a:txBody>
                    <a:bodyPr/>
                    <a:lstStyle/>
                    <a:p>
                      <a:pPr algn="r"/>
                      <a:r>
                        <a:rPr lang="en-US" sz="2400" dirty="0" smtClean="0"/>
                        <a:t>list</a:t>
                      </a:r>
                      <a:endParaRPr lang="en-US" sz="2400" dirty="0"/>
                    </a:p>
                  </a:txBody>
                  <a:tcPr/>
                </a:tc>
                <a:tc>
                  <a:txBody>
                    <a:bodyPr/>
                    <a:lstStyle/>
                    <a:p>
                      <a:r>
                        <a:rPr lang="en-US" sz="2400" dirty="0" smtClean="0"/>
                        <a:t>“1000”</a:t>
                      </a:r>
                      <a:endParaRPr lang="en-US" sz="2400" dirty="0"/>
                    </a:p>
                  </a:txBody>
                  <a:tcPr/>
                </a:tc>
              </a:tr>
              <a:tr h="370840">
                <a:tc vMerge="1">
                  <a:txBody>
                    <a:bodyPr/>
                    <a:lstStyle/>
                    <a:p>
                      <a:endParaRPr lang="en-US" dirty="0"/>
                    </a:p>
                  </a:txBody>
                  <a:tcPr/>
                </a:tc>
                <a:tc>
                  <a:txBody>
                    <a:bodyPr/>
                    <a:lstStyle/>
                    <a:p>
                      <a:pPr algn="r"/>
                      <a:r>
                        <a:rPr lang="en-US" sz="2400" dirty="0" smtClean="0"/>
                        <a:t>episode</a:t>
                      </a:r>
                      <a:endParaRPr lang="en-US" sz="2400" dirty="0"/>
                    </a:p>
                  </a:txBody>
                  <a:tcPr/>
                </a:tc>
                <a:tc>
                  <a:txBody>
                    <a:bodyPr/>
                    <a:lstStyle/>
                    <a:p>
                      <a:r>
                        <a:rPr lang="en-US" sz="2400" dirty="0" smtClean="0"/>
                        <a:t>1.941</a:t>
                      </a:r>
                      <a:endParaRPr lang="en-US" sz="2400" dirty="0"/>
                    </a:p>
                  </a:txBody>
                  <a:tcPr/>
                </a:tc>
              </a:tr>
            </a:tbl>
          </a:graphicData>
        </a:graphic>
      </p:graphicFrame>
    </p:spTree>
    <p:extLst>
      <p:ext uri="{BB962C8B-B14F-4D97-AF65-F5344CB8AC3E}">
        <p14:creationId xmlns:p14="http://schemas.microsoft.com/office/powerpoint/2010/main" val="2185801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549275" y="1600200"/>
            <a:ext cx="8042276" cy="5133547"/>
          </a:xfrm>
        </p:spPr>
        <p:txBody>
          <a:bodyPr/>
          <a:lstStyle/>
          <a:p>
            <a:endParaRPr lang="en-US" dirty="0" smtClean="0"/>
          </a:p>
          <a:p>
            <a:r>
              <a:rPr lang="en-US" dirty="0" smtClean="0"/>
              <a:t>The Time-Based Resource-Sharing (TBRS) model is a </a:t>
            </a:r>
            <a:r>
              <a:rPr lang="en-US" i="1" dirty="0" smtClean="0"/>
              <a:t>mostly</a:t>
            </a:r>
            <a:r>
              <a:rPr lang="en-US" dirty="0" smtClean="0"/>
              <a:t> verbal model of working memory</a:t>
            </a:r>
          </a:p>
          <a:p>
            <a:r>
              <a:rPr lang="en-US" dirty="0" smtClean="0"/>
              <a:t>Formalize into an end-to-end computational model (using ACT-R)</a:t>
            </a:r>
          </a:p>
          <a:p>
            <a:r>
              <a:rPr lang="en-US" dirty="0" smtClean="0"/>
              <a:t>Highlight ancillary </a:t>
            </a:r>
            <a:r>
              <a:rPr lang="en-US" dirty="0" smtClean="0"/>
              <a:t>assumptions</a:t>
            </a:r>
          </a:p>
          <a:p>
            <a:r>
              <a:rPr lang="en-US" dirty="0" smtClean="0"/>
              <a:t>Identify experiments to test these assumptions and further constrain the theory</a:t>
            </a:r>
            <a:endParaRPr lang="en-US" dirty="0"/>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Bernardin</a:t>
            </a:r>
            <a:r>
              <a:rPr lang="en-US" dirty="0" smtClean="0"/>
              <a:t> &amp; </a:t>
            </a:r>
            <a:r>
              <a:rPr lang="en-US" dirty="0" err="1" smtClean="0"/>
              <a:t>Camos</a:t>
            </a:r>
            <a:r>
              <a:rPr lang="en-US" dirty="0" smtClean="0"/>
              <a:t> (2004); </a:t>
            </a:r>
            <a:r>
              <a:rPr lang="en-US" dirty="0" err="1" smtClean="0"/>
              <a:t>Oberauer</a:t>
            </a:r>
            <a:r>
              <a:rPr lang="en-US" dirty="0" smtClean="0"/>
              <a:t> &amp; </a:t>
            </a:r>
            <a:r>
              <a:rPr lang="en-US" dirty="0" err="1" smtClean="0"/>
              <a:t>Lewandowsky</a:t>
            </a:r>
            <a:r>
              <a:rPr lang="en-US" dirty="0" smtClean="0"/>
              <a:t> (2011)</a:t>
            </a:r>
            <a:endParaRPr lang="en-US" dirty="0"/>
          </a:p>
        </p:txBody>
      </p:sp>
      <p:sp>
        <p:nvSpPr>
          <p:cNvPr id="5" name="Slide Number Placeholder 4"/>
          <p:cNvSpPr>
            <a:spLocks noGrp="1"/>
          </p:cNvSpPr>
          <p:nvPr>
            <p:ph type="sldNum" sz="quarter" idx="12"/>
          </p:nvPr>
        </p:nvSpPr>
        <p:spPr>
          <a:xfrm>
            <a:off x="7934563" y="107576"/>
            <a:ext cx="990600" cy="365125"/>
          </a:xfrm>
        </p:spPr>
        <p:txBody>
          <a:bodyPr/>
          <a:lstStyle/>
          <a:p>
            <a:fld id="{7F5CE407-6216-4202-80E4-A30DC2F709B2}" type="slidenum">
              <a:rPr lang="en-US" smtClean="0">
                <a:solidFill>
                  <a:schemeClr val="accent1"/>
                </a:solidFill>
              </a:rPr>
              <a:t>2</a:t>
            </a:fld>
            <a:endParaRPr lang="en-US" dirty="0">
              <a:solidFill>
                <a:schemeClr val="accent1"/>
              </a:solidFill>
            </a:endParaRPr>
          </a:p>
        </p:txBody>
      </p:sp>
    </p:spTree>
    <p:extLst>
      <p:ext uri="{BB962C8B-B14F-4D97-AF65-F5344CB8AC3E}">
        <p14:creationId xmlns:p14="http://schemas.microsoft.com/office/powerpoint/2010/main" val="18595056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A88FE3-0C72-1D44-9759-034C5DAE5064}" type="slidenum">
              <a:rPr lang="en-US" smtClean="0"/>
              <a:t>20</a:t>
            </a:fld>
            <a:endParaRPr lang="en-US"/>
          </a:p>
        </p:txBody>
      </p:sp>
      <p:pic>
        <p:nvPicPr>
          <p:cNvPr id="4" name="Picture 3" descr="Model Subroutine Diagrams - Parity Condi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0"/>
            <a:ext cx="4665945" cy="6858000"/>
          </a:xfrm>
          <a:prstGeom prst="rect">
            <a:avLst/>
          </a:prstGeom>
        </p:spPr>
      </p:pic>
      <p:sp>
        <p:nvSpPr>
          <p:cNvPr id="5" name="TextBox 4"/>
          <p:cNvSpPr txBox="1"/>
          <p:nvPr/>
        </p:nvSpPr>
        <p:spPr>
          <a:xfrm>
            <a:off x="330200" y="330200"/>
            <a:ext cx="2933699" cy="1200328"/>
          </a:xfrm>
          <a:prstGeom prst="rect">
            <a:avLst/>
          </a:prstGeom>
          <a:noFill/>
        </p:spPr>
        <p:txBody>
          <a:bodyPr wrap="square" rtlCol="0">
            <a:spAutoFit/>
          </a:bodyPr>
          <a:lstStyle/>
          <a:p>
            <a:r>
              <a:rPr lang="en-US" sz="2400" dirty="0" smtClean="0"/>
              <a:t>Distractor-Related Subroutine:</a:t>
            </a:r>
          </a:p>
          <a:p>
            <a:r>
              <a:rPr lang="en-US" sz="2400" dirty="0" smtClean="0"/>
              <a:t>Parity condition</a:t>
            </a:r>
            <a:endParaRPr lang="en-US" sz="2400" dirty="0"/>
          </a:p>
        </p:txBody>
      </p:sp>
    </p:spTree>
    <p:extLst>
      <p:ext uri="{BB962C8B-B14F-4D97-AF65-F5344CB8AC3E}">
        <p14:creationId xmlns:p14="http://schemas.microsoft.com/office/powerpoint/2010/main" val="1293869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A88FE3-0C72-1D44-9759-034C5DAE5064}" type="slidenum">
              <a:rPr lang="en-US" smtClean="0"/>
              <a:t>21</a:t>
            </a:fld>
            <a:endParaRPr lang="en-US"/>
          </a:p>
        </p:txBody>
      </p:sp>
      <p:pic>
        <p:nvPicPr>
          <p:cNvPr id="3" name="Picture 2" descr="Model Subroutine Diagrams - Location Condi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0"/>
            <a:ext cx="4774963" cy="6858000"/>
          </a:xfrm>
          <a:prstGeom prst="rect">
            <a:avLst/>
          </a:prstGeom>
        </p:spPr>
      </p:pic>
      <p:sp>
        <p:nvSpPr>
          <p:cNvPr id="4" name="TextBox 3"/>
          <p:cNvSpPr txBox="1"/>
          <p:nvPr/>
        </p:nvSpPr>
        <p:spPr>
          <a:xfrm>
            <a:off x="330200" y="330200"/>
            <a:ext cx="2933699" cy="1569660"/>
          </a:xfrm>
          <a:prstGeom prst="rect">
            <a:avLst/>
          </a:prstGeom>
          <a:noFill/>
        </p:spPr>
        <p:txBody>
          <a:bodyPr wrap="square" rtlCol="0">
            <a:spAutoFit/>
          </a:bodyPr>
          <a:lstStyle/>
          <a:p>
            <a:r>
              <a:rPr lang="en-US" sz="2400" dirty="0" smtClean="0"/>
              <a:t>Distractor-Related Subroutine:</a:t>
            </a:r>
          </a:p>
          <a:p>
            <a:r>
              <a:rPr lang="en-US" sz="2400" dirty="0" smtClean="0"/>
              <a:t>Spatial-location condition</a:t>
            </a:r>
            <a:endParaRPr lang="en-US" sz="2400" dirty="0"/>
          </a:p>
        </p:txBody>
      </p:sp>
    </p:spTree>
    <p:extLst>
      <p:ext uri="{BB962C8B-B14F-4D97-AF65-F5344CB8AC3E}">
        <p14:creationId xmlns:p14="http://schemas.microsoft.com/office/powerpoint/2010/main" val="3489799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Learning Mechanisms</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22</a:t>
            </a:fld>
            <a:endParaRPr lang="en-US"/>
          </a:p>
        </p:txBody>
      </p:sp>
      <p:sp>
        <p:nvSpPr>
          <p:cNvPr id="4" name="Content Placeholder 3"/>
          <p:cNvSpPr>
            <a:spLocks noGrp="1"/>
          </p:cNvSpPr>
          <p:nvPr>
            <p:ph sz="quarter" idx="1"/>
          </p:nvPr>
        </p:nvSpPr>
        <p:spPr/>
        <p:txBody>
          <a:bodyPr/>
          <a:lstStyle/>
          <a:p>
            <a:r>
              <a:rPr lang="en-US" dirty="0" smtClean="0"/>
              <a:t>Utility learning</a:t>
            </a:r>
          </a:p>
          <a:p>
            <a:pPr lvl="1"/>
            <a:r>
              <a:rPr lang="en-US" dirty="0" smtClean="0"/>
              <a:t>Responsible for learning the correct response</a:t>
            </a:r>
          </a:p>
          <a:p>
            <a:pPr marL="0" indent="0">
              <a:buNone/>
            </a:pPr>
            <a:endParaRPr lang="en-US" sz="1200" dirty="0" smtClean="0"/>
          </a:p>
          <a:p>
            <a:pPr marL="0" indent="0" algn="ctr">
              <a:buNone/>
            </a:pPr>
            <a:r>
              <a:rPr lang="en-US" dirty="0" err="1" smtClean="0"/>
              <a:t>U</a:t>
            </a:r>
            <a:r>
              <a:rPr lang="en-US" baseline="-25000" dirty="0" err="1" smtClean="0"/>
              <a:t>i</a:t>
            </a:r>
            <a:r>
              <a:rPr lang="en-US" dirty="0" smtClean="0"/>
              <a:t>(n) = </a:t>
            </a:r>
            <a:r>
              <a:rPr lang="en-US" dirty="0" err="1" smtClean="0"/>
              <a:t>U</a:t>
            </a:r>
            <a:r>
              <a:rPr lang="en-US" baseline="-25000" dirty="0" err="1" smtClean="0"/>
              <a:t>i</a:t>
            </a:r>
            <a:r>
              <a:rPr lang="en-US" dirty="0" smtClean="0"/>
              <a:t>(n-1) + α</a:t>
            </a:r>
            <a:r>
              <a:rPr lang="en-US" dirty="0"/>
              <a:t> </a:t>
            </a:r>
            <a:r>
              <a:rPr lang="en-US" dirty="0" smtClean="0"/>
              <a:t>[</a:t>
            </a:r>
            <a:r>
              <a:rPr lang="en-US" dirty="0" err="1" smtClean="0"/>
              <a:t>R</a:t>
            </a:r>
            <a:r>
              <a:rPr lang="en-US" baseline="-25000" dirty="0" err="1" smtClean="0"/>
              <a:t>i</a:t>
            </a:r>
            <a:r>
              <a:rPr lang="en-US" dirty="0" smtClean="0"/>
              <a:t> – </a:t>
            </a:r>
            <a:r>
              <a:rPr lang="en-US" dirty="0" err="1" smtClean="0"/>
              <a:t>U</a:t>
            </a:r>
            <a:r>
              <a:rPr lang="en-US" baseline="-25000" dirty="0" err="1" smtClean="0"/>
              <a:t>i</a:t>
            </a:r>
            <a:r>
              <a:rPr lang="en-US" dirty="0" smtClean="0"/>
              <a:t>(n-1)]</a:t>
            </a:r>
          </a:p>
          <a:p>
            <a:endParaRPr lang="en-US" dirty="0" smtClean="0"/>
          </a:p>
          <a:p>
            <a:r>
              <a:rPr lang="en-US" dirty="0" smtClean="0"/>
              <a:t>Production compilation</a:t>
            </a:r>
          </a:p>
          <a:p>
            <a:pPr lvl="1"/>
            <a:r>
              <a:rPr lang="en-US" dirty="0" smtClean="0"/>
              <a:t>Responsible for learning to respond faster</a:t>
            </a:r>
          </a:p>
          <a:p>
            <a:pPr lvl="1"/>
            <a:r>
              <a:rPr lang="en-US" dirty="0" smtClean="0"/>
              <a:t>Bypass retrievals</a:t>
            </a:r>
            <a:endParaRPr lang="en-US" dirty="0"/>
          </a:p>
        </p:txBody>
      </p:sp>
    </p:spTree>
    <p:extLst>
      <p:ext uri="{BB962C8B-B14F-4D97-AF65-F5344CB8AC3E}">
        <p14:creationId xmlns:p14="http://schemas.microsoft.com/office/powerpoint/2010/main" val="1227517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Subroutine</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23</a:t>
            </a:fld>
            <a:endParaRPr lang="en-US"/>
          </a:p>
        </p:txBody>
      </p:sp>
      <p:pic>
        <p:nvPicPr>
          <p:cNvPr id="4" name="Picture 3" descr="Model Subroutine Diagrams - Rec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50" y="1638300"/>
            <a:ext cx="6718300" cy="4635106"/>
          </a:xfrm>
          <a:prstGeom prst="rect">
            <a:avLst/>
          </a:prstGeom>
        </p:spPr>
      </p:pic>
    </p:spTree>
    <p:extLst>
      <p:ext uri="{BB962C8B-B14F-4D97-AF65-F5344CB8AC3E}">
        <p14:creationId xmlns:p14="http://schemas.microsoft.com/office/powerpoint/2010/main" val="20098338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Subroutine</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24</a:t>
            </a:fld>
            <a:endParaRPr lang="en-US"/>
          </a:p>
        </p:txBody>
      </p:sp>
      <p:pic>
        <p:nvPicPr>
          <p:cNvPr id="4" name="Picture 3" descr="Model Subroutine Diagrams - Maintenance.png"/>
          <p:cNvPicPr>
            <a:picLocks noChangeAspect="1"/>
          </p:cNvPicPr>
          <p:nvPr/>
        </p:nvPicPr>
        <p:blipFill rotWithShape="1">
          <a:blip r:embed="rId2">
            <a:extLst>
              <a:ext uri="{28A0092B-C50C-407E-A947-70E740481C1C}">
                <a14:useLocalDpi xmlns:a14="http://schemas.microsoft.com/office/drawing/2010/main" val="0"/>
              </a:ext>
            </a:extLst>
          </a:blip>
          <a:srcRect b="1852"/>
          <a:stretch/>
        </p:blipFill>
        <p:spPr>
          <a:xfrm>
            <a:off x="2755900" y="1515445"/>
            <a:ext cx="3611880" cy="4846320"/>
          </a:xfrm>
          <a:prstGeom prst="rect">
            <a:avLst/>
          </a:prstGeom>
        </p:spPr>
      </p:pic>
    </p:spTree>
    <p:extLst>
      <p:ext uri="{BB962C8B-B14F-4D97-AF65-F5344CB8AC3E}">
        <p14:creationId xmlns:p14="http://schemas.microsoft.com/office/powerpoint/2010/main" val="40982187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Equations</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25</a:t>
            </a:fld>
            <a:endParaRPr lang="en-US"/>
          </a:p>
        </p:txBody>
      </p:sp>
      <p:pic>
        <p:nvPicPr>
          <p:cNvPr id="7" name="Picture 6"/>
          <p:cNvPicPr>
            <a:picLocks noChangeAspect="1"/>
          </p:cNvPicPr>
          <p:nvPr/>
        </p:nvPicPr>
        <p:blipFill>
          <a:blip r:embed="rId2"/>
          <a:stretch>
            <a:fillRect/>
          </a:stretch>
        </p:blipFill>
        <p:spPr>
          <a:xfrm>
            <a:off x="690392" y="3128488"/>
            <a:ext cx="7759043" cy="1220016"/>
          </a:xfrm>
          <a:prstGeom prst="rect">
            <a:avLst/>
          </a:prstGeom>
        </p:spPr>
      </p:pic>
      <p:pic>
        <p:nvPicPr>
          <p:cNvPr id="8" name="Picture 7"/>
          <p:cNvPicPr>
            <a:picLocks noChangeAspect="1"/>
          </p:cNvPicPr>
          <p:nvPr/>
        </p:nvPicPr>
        <p:blipFill>
          <a:blip r:embed="rId3"/>
          <a:stretch>
            <a:fillRect/>
          </a:stretch>
        </p:blipFill>
        <p:spPr>
          <a:xfrm>
            <a:off x="1607659" y="1948142"/>
            <a:ext cx="5518796" cy="579090"/>
          </a:xfrm>
          <a:prstGeom prst="rect">
            <a:avLst/>
          </a:prstGeom>
        </p:spPr>
      </p:pic>
      <p:pic>
        <p:nvPicPr>
          <p:cNvPr id="9" name="Picture 8"/>
          <p:cNvPicPr>
            <a:picLocks noChangeAspect="1"/>
          </p:cNvPicPr>
          <p:nvPr/>
        </p:nvPicPr>
        <p:blipFill>
          <a:blip r:embed="rId4"/>
          <a:stretch>
            <a:fillRect/>
          </a:stretch>
        </p:blipFill>
        <p:spPr>
          <a:xfrm>
            <a:off x="2998755" y="4712891"/>
            <a:ext cx="2892918" cy="664959"/>
          </a:xfrm>
          <a:prstGeom prst="rect">
            <a:avLst/>
          </a:prstGeom>
        </p:spPr>
      </p:pic>
    </p:spTree>
    <p:extLst>
      <p:ext uri="{BB962C8B-B14F-4D97-AF65-F5344CB8AC3E}">
        <p14:creationId xmlns:p14="http://schemas.microsoft.com/office/powerpoint/2010/main" val="21643611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LTM </a:t>
            </a:r>
            <a:r>
              <a:rPr lang="en-US" dirty="0" smtClean="0"/>
              <a:t>Assumption</a:t>
            </a:r>
            <a:br>
              <a:rPr lang="en-US" dirty="0" smtClean="0"/>
            </a:b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26</a:t>
            </a:fld>
            <a:endParaRPr lang="en-US"/>
          </a:p>
        </p:txBody>
      </p:sp>
      <p:pic>
        <p:nvPicPr>
          <p:cNvPr id="4" name="Picture 3" descr="LTM simul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05" y="705296"/>
            <a:ext cx="6064513" cy="5870448"/>
          </a:xfrm>
          <a:prstGeom prst="rect">
            <a:avLst/>
          </a:prstGeom>
        </p:spPr>
      </p:pic>
    </p:spTree>
    <p:extLst>
      <p:ext uri="{BB962C8B-B14F-4D97-AF65-F5344CB8AC3E}">
        <p14:creationId xmlns:p14="http://schemas.microsoft.com/office/powerpoint/2010/main" val="31905038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Fixed</a:t>
            </a:r>
            <a:endParaRPr lang="en-US" dirty="0"/>
          </a:p>
        </p:txBody>
      </p:sp>
      <p:sp>
        <p:nvSpPr>
          <p:cNvPr id="3" name="Text Placeholder 2"/>
          <p:cNvSpPr>
            <a:spLocks noGrp="1"/>
          </p:cNvSpPr>
          <p:nvPr>
            <p:ph type="body" sz="half" idx="3"/>
          </p:nvPr>
        </p:nvSpPr>
        <p:spPr/>
        <p:txBody>
          <a:bodyPr/>
          <a:lstStyle/>
          <a:p>
            <a:r>
              <a:rPr lang="en-US" dirty="0" smtClean="0"/>
              <a:t>Free</a:t>
            </a:r>
            <a:endParaRPr lang="en-US" dirty="0"/>
          </a:p>
        </p:txBody>
      </p:sp>
      <p:sp>
        <p:nvSpPr>
          <p:cNvPr id="4" name="Content Placeholder 3"/>
          <p:cNvSpPr>
            <a:spLocks noGrp="1"/>
          </p:cNvSpPr>
          <p:nvPr>
            <p:ph sz="quarter" idx="2"/>
          </p:nvPr>
        </p:nvSpPr>
        <p:spPr/>
        <p:txBody>
          <a:bodyPr/>
          <a:lstStyle/>
          <a:p>
            <a:r>
              <a:rPr lang="en-US" dirty="0" smtClean="0"/>
              <a:t>Learning rate = .2</a:t>
            </a:r>
          </a:p>
          <a:p>
            <a:r>
              <a:rPr lang="en-US" dirty="0" smtClean="0"/>
              <a:t>Utility noise = 1</a:t>
            </a:r>
          </a:p>
          <a:p>
            <a:r>
              <a:rPr lang="en-US" dirty="0" smtClean="0"/>
              <a:t>Base-level decay = .5</a:t>
            </a:r>
          </a:p>
          <a:p>
            <a:r>
              <a:rPr lang="en-US" dirty="0" smtClean="0"/>
              <a:t>Inhibition-scale = 1</a:t>
            </a:r>
          </a:p>
          <a:p>
            <a:r>
              <a:rPr lang="en-US" dirty="0" smtClean="0"/>
              <a:t>Association scale = 1</a:t>
            </a:r>
          </a:p>
          <a:p>
            <a:r>
              <a:rPr lang="en-US" dirty="0" smtClean="0"/>
              <a:t>Activation noise = .3</a:t>
            </a:r>
          </a:p>
          <a:p>
            <a:r>
              <a:rPr lang="en-US" dirty="0" smtClean="0"/>
              <a:t>Retrieval threshold = 0</a:t>
            </a:r>
          </a:p>
          <a:p>
            <a:endParaRPr lang="en-US" dirty="0"/>
          </a:p>
        </p:txBody>
      </p:sp>
      <p:sp>
        <p:nvSpPr>
          <p:cNvPr id="5" name="Content Placeholder 4"/>
          <p:cNvSpPr>
            <a:spLocks noGrp="1"/>
          </p:cNvSpPr>
          <p:nvPr>
            <p:ph sz="quarter" idx="4"/>
          </p:nvPr>
        </p:nvSpPr>
        <p:spPr>
          <a:xfrm>
            <a:off x="4800600" y="2471383"/>
            <a:ext cx="4597400" cy="3822192"/>
          </a:xfrm>
        </p:spPr>
        <p:txBody>
          <a:bodyPr>
            <a:normAutofit/>
          </a:bodyPr>
          <a:lstStyle/>
          <a:p>
            <a:r>
              <a:rPr lang="en-US" dirty="0" smtClean="0"/>
              <a:t>Reward </a:t>
            </a:r>
            <a:r>
              <a:rPr lang="en-US" dirty="0" smtClean="0"/>
              <a:t>( </a:t>
            </a:r>
            <a:r>
              <a:rPr lang="en-US" i="1" dirty="0" smtClean="0"/>
              <a:t>R </a:t>
            </a:r>
            <a:r>
              <a:rPr lang="en-US" dirty="0" smtClean="0"/>
              <a:t>)</a:t>
            </a:r>
            <a:endParaRPr lang="en-US" dirty="0" smtClean="0"/>
          </a:p>
          <a:p>
            <a:r>
              <a:rPr lang="en-US" dirty="0" smtClean="0"/>
              <a:t>Inhibition-decay (</a:t>
            </a:r>
            <a:r>
              <a:rPr lang="en-US" dirty="0" err="1" smtClean="0"/>
              <a:t>γ</a:t>
            </a:r>
            <a:r>
              <a:rPr lang="en-US" dirty="0" smtClean="0"/>
              <a:t>)</a:t>
            </a:r>
          </a:p>
          <a:p>
            <a:r>
              <a:rPr lang="en-US" dirty="0" smtClean="0"/>
              <a:t>Base-level constant (β</a:t>
            </a:r>
            <a:r>
              <a:rPr lang="en-US" dirty="0" smtClean="0"/>
              <a:t>)</a:t>
            </a:r>
          </a:p>
          <a:p>
            <a:r>
              <a:rPr lang="en-US" dirty="0" smtClean="0"/>
              <a:t> Episodic </a:t>
            </a:r>
            <a:r>
              <a:rPr lang="en-US" dirty="0" smtClean="0"/>
              <a:t>selectivity (</a:t>
            </a:r>
            <a:r>
              <a:rPr lang="en-US" dirty="0" err="1" smtClean="0"/>
              <a:t>η</a:t>
            </a:r>
            <a:r>
              <a:rPr lang="en-US" dirty="0" smtClean="0"/>
              <a:t>)</a:t>
            </a:r>
          </a:p>
          <a:p>
            <a:r>
              <a:rPr lang="en-US" dirty="0" smtClean="0"/>
              <a:t>Latency-exponent </a:t>
            </a:r>
            <a:r>
              <a:rPr lang="en-US" dirty="0" smtClean="0"/>
              <a:t>( </a:t>
            </a:r>
            <a:r>
              <a:rPr lang="en-US" i="1" dirty="0" smtClean="0"/>
              <a:t>f </a:t>
            </a:r>
            <a:r>
              <a:rPr lang="en-US" dirty="0" smtClean="0"/>
              <a:t>)</a:t>
            </a:r>
            <a:endParaRPr lang="en-US" dirty="0" smtClean="0"/>
          </a:p>
          <a:p>
            <a:r>
              <a:rPr lang="en-US" dirty="0" smtClean="0"/>
              <a:t>Latency-factor </a:t>
            </a:r>
            <a:r>
              <a:rPr lang="en-US" dirty="0" smtClean="0"/>
              <a:t>( </a:t>
            </a:r>
            <a:r>
              <a:rPr lang="en-US" i="1" dirty="0" smtClean="0"/>
              <a:t>F </a:t>
            </a:r>
            <a:r>
              <a:rPr lang="en-US" dirty="0" smtClean="0"/>
              <a:t>)</a:t>
            </a:r>
            <a:endParaRPr lang="en-US" dirty="0" smtClean="0"/>
          </a:p>
          <a:p>
            <a:endParaRPr lang="en-US" dirty="0"/>
          </a:p>
        </p:txBody>
      </p:sp>
      <p:sp>
        <p:nvSpPr>
          <p:cNvPr id="6" name="Title 5"/>
          <p:cNvSpPr>
            <a:spLocks noGrp="1"/>
          </p:cNvSpPr>
          <p:nvPr>
            <p:ph type="title"/>
          </p:nvPr>
        </p:nvSpPr>
        <p:spPr/>
        <p:txBody>
          <a:bodyPr/>
          <a:lstStyle/>
          <a:p>
            <a:r>
              <a:rPr lang="en-US" dirty="0" smtClean="0"/>
              <a:t>Model Parameters</a:t>
            </a:r>
            <a:endParaRPr lang="en-US" dirty="0"/>
          </a:p>
        </p:txBody>
      </p:sp>
      <p:sp>
        <p:nvSpPr>
          <p:cNvPr id="7" name="Slide Number Placeholder 6"/>
          <p:cNvSpPr>
            <a:spLocks noGrp="1"/>
          </p:cNvSpPr>
          <p:nvPr>
            <p:ph type="sldNum" sz="quarter" idx="12"/>
          </p:nvPr>
        </p:nvSpPr>
        <p:spPr/>
        <p:txBody>
          <a:bodyPr/>
          <a:lstStyle/>
          <a:p>
            <a:fld id="{13A88FE3-0C72-1D44-9759-034C5DAE5064}" type="slidenum">
              <a:rPr lang="en-US" smtClean="0"/>
              <a:t>27</a:t>
            </a:fld>
            <a:endParaRPr lang="en-US"/>
          </a:p>
        </p:txBody>
      </p:sp>
    </p:spTree>
    <p:extLst>
      <p:ext uri="{BB962C8B-B14F-4D97-AF65-F5344CB8AC3E}">
        <p14:creationId xmlns:p14="http://schemas.microsoft.com/office/powerpoint/2010/main" val="14829006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of Span</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28</a:t>
            </a:fld>
            <a:endParaRPr lang="en-US"/>
          </a:p>
        </p:txBody>
      </p:sp>
      <p:pic>
        <p:nvPicPr>
          <p:cNvPr id="4" name="Picture 3"/>
          <p:cNvPicPr>
            <a:picLocks noChangeAspect="1"/>
          </p:cNvPicPr>
          <p:nvPr/>
        </p:nvPicPr>
        <p:blipFill>
          <a:blip r:embed="rId3"/>
          <a:stretch>
            <a:fillRect/>
          </a:stretch>
        </p:blipFill>
        <p:spPr>
          <a:xfrm>
            <a:off x="901538" y="1993505"/>
            <a:ext cx="7327900" cy="4267200"/>
          </a:xfrm>
          <a:prstGeom prst="rect">
            <a:avLst/>
          </a:prstGeom>
        </p:spPr>
      </p:pic>
      <p:sp>
        <p:nvSpPr>
          <p:cNvPr id="5" name="TextBox 4"/>
          <p:cNvSpPr txBox="1"/>
          <p:nvPr/>
        </p:nvSpPr>
        <p:spPr>
          <a:xfrm>
            <a:off x="3586033" y="6355370"/>
            <a:ext cx="5032247" cy="338554"/>
          </a:xfrm>
          <a:prstGeom prst="rect">
            <a:avLst/>
          </a:prstGeom>
          <a:noFill/>
        </p:spPr>
        <p:txBody>
          <a:bodyPr wrap="none" rtlCol="0">
            <a:spAutoFit/>
          </a:bodyPr>
          <a:lstStyle/>
          <a:p>
            <a:r>
              <a:rPr lang="en-US" sz="1600" dirty="0" err="1" smtClean="0"/>
              <a:t>Barrouillet</a:t>
            </a:r>
            <a:r>
              <a:rPr lang="en-US" sz="1600" dirty="0" smtClean="0"/>
              <a:t> et al., 2007; </a:t>
            </a:r>
            <a:r>
              <a:rPr lang="en-US" sz="1600" dirty="0" err="1" smtClean="0"/>
              <a:t>Barrouillet</a:t>
            </a:r>
            <a:r>
              <a:rPr lang="en-US" sz="1600" dirty="0" smtClean="0"/>
              <a:t>, </a:t>
            </a:r>
            <a:r>
              <a:rPr lang="en-US" sz="1600" dirty="0" err="1" smtClean="0"/>
              <a:t>Portrat</a:t>
            </a:r>
            <a:r>
              <a:rPr lang="en-US" sz="1600" dirty="0" smtClean="0"/>
              <a:t> &amp; </a:t>
            </a:r>
            <a:r>
              <a:rPr lang="en-US" sz="1600" dirty="0" err="1" smtClean="0"/>
              <a:t>Camos</a:t>
            </a:r>
            <a:r>
              <a:rPr lang="en-US" sz="1600" dirty="0" smtClean="0"/>
              <a:t>, 2011</a:t>
            </a:r>
            <a:endParaRPr lang="en-US" sz="1600" dirty="0"/>
          </a:p>
        </p:txBody>
      </p:sp>
    </p:spTree>
    <p:extLst>
      <p:ext uri="{BB962C8B-B14F-4D97-AF65-F5344CB8AC3E}">
        <p14:creationId xmlns:p14="http://schemas.microsoft.com/office/powerpoint/2010/main" val="23683225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of Span</a:t>
            </a:r>
            <a:endParaRPr lang="en-US" dirty="0"/>
          </a:p>
        </p:txBody>
      </p:sp>
      <p:sp>
        <p:nvSpPr>
          <p:cNvPr id="3" name="Slide Number Placeholder 2"/>
          <p:cNvSpPr>
            <a:spLocks noGrp="1"/>
          </p:cNvSpPr>
          <p:nvPr>
            <p:ph type="sldNum" sz="quarter" idx="12"/>
          </p:nvPr>
        </p:nvSpPr>
        <p:spPr/>
        <p:txBody>
          <a:bodyPr/>
          <a:lstStyle/>
          <a:p>
            <a:fld id="{13A88FE3-0C72-1D44-9759-034C5DAE5064}" type="slidenum">
              <a:rPr lang="en-US" smtClean="0"/>
              <a:t>29</a:t>
            </a:fld>
            <a:endParaRPr lang="en-US"/>
          </a:p>
        </p:txBody>
      </p:sp>
      <p:pic>
        <p:nvPicPr>
          <p:cNvPr id="4" name="Picture 3"/>
          <p:cNvPicPr>
            <a:picLocks noChangeAspect="1"/>
          </p:cNvPicPr>
          <p:nvPr/>
        </p:nvPicPr>
        <p:blipFill>
          <a:blip r:embed="rId2"/>
          <a:stretch>
            <a:fillRect/>
          </a:stretch>
        </p:blipFill>
        <p:spPr>
          <a:xfrm>
            <a:off x="2780965" y="2292395"/>
            <a:ext cx="3594100" cy="2717800"/>
          </a:xfrm>
          <a:prstGeom prst="rect">
            <a:avLst/>
          </a:prstGeom>
        </p:spPr>
      </p:pic>
      <p:sp>
        <p:nvSpPr>
          <p:cNvPr id="5" name="TextBox 4"/>
          <p:cNvSpPr txBox="1"/>
          <p:nvPr/>
        </p:nvSpPr>
        <p:spPr>
          <a:xfrm>
            <a:off x="3586033" y="6355370"/>
            <a:ext cx="5032247" cy="338554"/>
          </a:xfrm>
          <a:prstGeom prst="rect">
            <a:avLst/>
          </a:prstGeom>
          <a:noFill/>
        </p:spPr>
        <p:txBody>
          <a:bodyPr wrap="none" rtlCol="0">
            <a:spAutoFit/>
          </a:bodyPr>
          <a:lstStyle/>
          <a:p>
            <a:r>
              <a:rPr lang="en-US" sz="1600" dirty="0" err="1" smtClean="0"/>
              <a:t>Barrouillet</a:t>
            </a:r>
            <a:r>
              <a:rPr lang="en-US" sz="1600" dirty="0" smtClean="0"/>
              <a:t> et al., 2007; </a:t>
            </a:r>
            <a:r>
              <a:rPr lang="en-US" sz="1600" dirty="0" err="1" smtClean="0"/>
              <a:t>Barrouillet</a:t>
            </a:r>
            <a:r>
              <a:rPr lang="en-US" sz="1600" dirty="0" smtClean="0"/>
              <a:t>, </a:t>
            </a:r>
            <a:r>
              <a:rPr lang="en-US" sz="1600" dirty="0" err="1" smtClean="0"/>
              <a:t>Portrat</a:t>
            </a:r>
            <a:r>
              <a:rPr lang="en-US" sz="1600" dirty="0" smtClean="0"/>
              <a:t> &amp; </a:t>
            </a:r>
            <a:r>
              <a:rPr lang="en-US" sz="1600" dirty="0" err="1" smtClean="0"/>
              <a:t>Camos</a:t>
            </a:r>
            <a:r>
              <a:rPr lang="en-US" sz="1600" dirty="0" smtClean="0"/>
              <a:t>, 2011</a:t>
            </a:r>
            <a:endParaRPr lang="en-US" sz="1600" dirty="0"/>
          </a:p>
        </p:txBody>
      </p:sp>
    </p:spTree>
    <p:extLst>
      <p:ext uri="{BB962C8B-B14F-4D97-AF65-F5344CB8AC3E}">
        <p14:creationId xmlns:p14="http://schemas.microsoft.com/office/powerpoint/2010/main" val="3732844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TBRS Model</a:t>
            </a:r>
            <a:endParaRPr lang="en-US" dirty="0"/>
          </a:p>
        </p:txBody>
      </p:sp>
      <p:sp>
        <p:nvSpPr>
          <p:cNvPr id="3" name="Content Placeholder 2"/>
          <p:cNvSpPr>
            <a:spLocks noGrp="1"/>
          </p:cNvSpPr>
          <p:nvPr>
            <p:ph idx="1"/>
          </p:nvPr>
        </p:nvSpPr>
        <p:spPr/>
        <p:txBody>
          <a:bodyPr/>
          <a:lstStyle/>
          <a:p>
            <a:endParaRPr lang="en-US" sz="800" dirty="0" smtClean="0"/>
          </a:p>
          <a:p>
            <a:r>
              <a:rPr lang="en-US" dirty="0" smtClean="0"/>
              <a:t>Attention is needed for maintenance and processing</a:t>
            </a:r>
          </a:p>
          <a:p>
            <a:r>
              <a:rPr lang="en-US" dirty="0" smtClean="0"/>
              <a:t>Central bottleneck</a:t>
            </a:r>
          </a:p>
          <a:p>
            <a:r>
              <a:rPr lang="en-US" dirty="0" smtClean="0"/>
              <a:t>Temporal decay</a:t>
            </a:r>
          </a:p>
          <a:p>
            <a:r>
              <a:rPr lang="en-US" dirty="0" smtClean="0"/>
              <a:t>Rapid switching between maintenance and processing</a:t>
            </a:r>
          </a:p>
          <a:p>
            <a:pPr lvl="1"/>
            <a:endParaRPr lang="en-US" dirty="0"/>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Bernardin</a:t>
            </a:r>
            <a:r>
              <a:rPr lang="en-US" dirty="0" smtClean="0"/>
              <a:t> &amp; </a:t>
            </a:r>
            <a:r>
              <a:rPr lang="en-US" dirty="0" err="1" smtClean="0"/>
              <a:t>Camos</a:t>
            </a:r>
            <a:r>
              <a:rPr lang="en-US" dirty="0" smtClean="0"/>
              <a:t> (2004)</a:t>
            </a:r>
            <a:endParaRPr lang="en-US" dirty="0"/>
          </a:p>
        </p:txBody>
      </p:sp>
      <p:sp>
        <p:nvSpPr>
          <p:cNvPr id="6"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3</a:t>
            </a:fld>
            <a:endParaRPr lang="en-US" dirty="0">
              <a:solidFill>
                <a:schemeClr val="accent1"/>
              </a:solidFill>
            </a:endParaRPr>
          </a:p>
        </p:txBody>
      </p:sp>
    </p:spTree>
    <p:extLst>
      <p:ext uri="{BB962C8B-B14F-4D97-AF65-F5344CB8AC3E}">
        <p14:creationId xmlns:p14="http://schemas.microsoft.com/office/powerpoint/2010/main" val="31994571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Load</a:t>
            </a:r>
            <a:endParaRPr lang="en-US" dirty="0"/>
          </a:p>
        </p:txBody>
      </p:sp>
      <p:sp>
        <p:nvSpPr>
          <p:cNvPr id="6"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4</a:t>
            </a:fld>
            <a:endParaRPr lang="en-US" dirty="0">
              <a:solidFill>
                <a:schemeClr val="accent1"/>
              </a:solidFill>
            </a:endParaRPr>
          </a:p>
        </p:txBody>
      </p:sp>
      <p:pic>
        <p:nvPicPr>
          <p:cNvPr id="7" name="Picture 6"/>
          <p:cNvPicPr>
            <a:picLocks noChangeAspect="1"/>
          </p:cNvPicPr>
          <p:nvPr/>
        </p:nvPicPr>
        <p:blipFill>
          <a:blip r:embed="rId3"/>
          <a:stretch>
            <a:fillRect/>
          </a:stretch>
        </p:blipFill>
        <p:spPr>
          <a:xfrm>
            <a:off x="2287448" y="2182315"/>
            <a:ext cx="4620025" cy="2286000"/>
          </a:xfrm>
          <a:prstGeom prst="rect">
            <a:avLst/>
          </a:prstGeom>
        </p:spPr>
      </p:pic>
      <p:sp>
        <p:nvSpPr>
          <p:cNvPr id="8" name="TextBox 7"/>
          <p:cNvSpPr txBox="1"/>
          <p:nvPr/>
        </p:nvSpPr>
        <p:spPr>
          <a:xfrm>
            <a:off x="1211893" y="5299482"/>
            <a:ext cx="6722670" cy="400110"/>
          </a:xfrm>
          <a:prstGeom prst="rect">
            <a:avLst/>
          </a:prstGeom>
          <a:noFill/>
        </p:spPr>
        <p:txBody>
          <a:bodyPr wrap="none" rtlCol="0">
            <a:spAutoFit/>
          </a:bodyPr>
          <a:lstStyle/>
          <a:p>
            <a:pPr algn="ctr"/>
            <a:r>
              <a:rPr lang="en-US" sz="2000" i="1" dirty="0" smtClean="0">
                <a:latin typeface="Bookman Old Style"/>
                <a:cs typeface="Bookman Old Style"/>
              </a:rPr>
              <a:t>k</a:t>
            </a:r>
            <a:r>
              <a:rPr lang="en-US" sz="2000" dirty="0" smtClean="0"/>
              <a:t> =</a:t>
            </a:r>
            <a:r>
              <a:rPr lang="en-US" sz="2000" i="1" dirty="0" smtClean="0"/>
              <a:t> </a:t>
            </a:r>
            <a:r>
              <a:rPr lang="en-US" sz="2000" dirty="0" smtClean="0"/>
              <a:t>raw WM capacity (unique to individual, task, etc.)</a:t>
            </a:r>
            <a:endParaRPr lang="en-US" sz="2000" i="1" dirty="0"/>
          </a:p>
        </p:txBody>
      </p:sp>
      <p:sp>
        <p:nvSpPr>
          <p:cNvPr id="9" name="TextBox 8"/>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Portrat</a:t>
            </a:r>
            <a:r>
              <a:rPr lang="en-US" dirty="0" smtClean="0"/>
              <a:t> </a:t>
            </a:r>
            <a:r>
              <a:rPr lang="en-US" dirty="0" smtClean="0"/>
              <a:t>&amp; </a:t>
            </a:r>
            <a:r>
              <a:rPr lang="en-US" dirty="0" err="1" smtClean="0"/>
              <a:t>Camos</a:t>
            </a:r>
            <a:r>
              <a:rPr lang="en-US" dirty="0" smtClean="0"/>
              <a:t> (</a:t>
            </a:r>
            <a:r>
              <a:rPr lang="en-US" dirty="0" smtClean="0"/>
              <a:t>2011)</a:t>
            </a:r>
            <a:endParaRPr lang="en-US" dirty="0"/>
          </a:p>
        </p:txBody>
      </p:sp>
    </p:spTree>
    <p:extLst>
      <p:ext uri="{BB962C8B-B14F-4D97-AF65-F5344CB8AC3E}">
        <p14:creationId xmlns:p14="http://schemas.microsoft.com/office/powerpoint/2010/main" val="3194686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066800" y="0"/>
            <a:ext cx="6986734" cy="6858000"/>
          </a:xfrm>
          <a:prstGeom prst="rect">
            <a:avLst/>
          </a:prstGeom>
        </p:spPr>
      </p:pic>
      <p:sp>
        <p:nvSpPr>
          <p:cNvPr id="5" name="TextBox 4"/>
          <p:cNvSpPr txBox="1"/>
          <p:nvPr/>
        </p:nvSpPr>
        <p:spPr>
          <a:xfrm>
            <a:off x="2532425" y="3753264"/>
            <a:ext cx="2432878" cy="1015663"/>
          </a:xfrm>
          <a:prstGeom prst="rect">
            <a:avLst/>
          </a:prstGeom>
          <a:solidFill>
            <a:schemeClr val="bg1"/>
          </a:solidFill>
        </p:spPr>
        <p:txBody>
          <a:bodyPr wrap="none" rtlCol="0">
            <a:spAutoFit/>
          </a:bodyPr>
          <a:lstStyle/>
          <a:p>
            <a:pPr algn="ctr"/>
            <a:r>
              <a:rPr lang="en-US" sz="2000" dirty="0" smtClean="0">
                <a:latin typeface="Arial"/>
                <a:cs typeface="Arial"/>
              </a:rPr>
              <a:t>Y = -8.33 * X + 8.13</a:t>
            </a:r>
          </a:p>
          <a:p>
            <a:pPr algn="ctr"/>
            <a:endParaRPr lang="en-US" sz="2000" dirty="0" smtClean="0">
              <a:latin typeface="Arial"/>
              <a:cs typeface="Arial"/>
            </a:endParaRPr>
          </a:p>
          <a:p>
            <a:pPr algn="ctr"/>
            <a:r>
              <a:rPr lang="en-US" sz="2000" dirty="0" smtClean="0">
                <a:latin typeface="Arial"/>
                <a:cs typeface="Arial"/>
              </a:rPr>
              <a:t>R</a:t>
            </a:r>
            <a:r>
              <a:rPr lang="en-US" sz="2000" baseline="30000" dirty="0" smtClean="0">
                <a:latin typeface="Arial"/>
                <a:cs typeface="Arial"/>
              </a:rPr>
              <a:t>2</a:t>
            </a:r>
            <a:r>
              <a:rPr lang="en-US" sz="2000" dirty="0" smtClean="0">
                <a:latin typeface="Arial"/>
                <a:cs typeface="Arial"/>
              </a:rPr>
              <a:t> = .98</a:t>
            </a: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t>5</a:t>
            </a:fld>
            <a:endParaRPr lang="en-US"/>
          </a:p>
        </p:txBody>
      </p:sp>
      <p:sp>
        <p:nvSpPr>
          <p:cNvPr id="6"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5</a:t>
            </a:fld>
            <a:endParaRPr lang="en-US" dirty="0">
              <a:solidFill>
                <a:schemeClr val="accent1"/>
              </a:solidFill>
            </a:endParaRPr>
          </a:p>
        </p:txBody>
      </p:sp>
      <p:sp>
        <p:nvSpPr>
          <p:cNvPr id="7" name="TextBox 6"/>
          <p:cNvSpPr txBox="1"/>
          <p:nvPr/>
        </p:nvSpPr>
        <p:spPr>
          <a:xfrm>
            <a:off x="123478" y="6486904"/>
            <a:ext cx="5407642" cy="276999"/>
          </a:xfrm>
          <a:prstGeom prst="rect">
            <a:avLst/>
          </a:prstGeom>
          <a:noFill/>
        </p:spPr>
        <p:txBody>
          <a:bodyPr wrap="square" rtlCol="0">
            <a:spAutoFit/>
          </a:bodyPr>
          <a:lstStyle/>
          <a:p>
            <a:r>
              <a:rPr lang="en-US" sz="1200" dirty="0" err="1" smtClean="0"/>
              <a:t>Barrouillet</a:t>
            </a:r>
            <a:r>
              <a:rPr lang="en-US" sz="1200" dirty="0" smtClean="0"/>
              <a:t>, </a:t>
            </a:r>
            <a:r>
              <a:rPr lang="en-US" sz="1200" dirty="0" err="1" smtClean="0"/>
              <a:t>Portrat</a:t>
            </a:r>
            <a:r>
              <a:rPr lang="en-US" sz="1200" dirty="0" smtClean="0"/>
              <a:t> &amp; </a:t>
            </a:r>
            <a:r>
              <a:rPr lang="en-US" sz="1200" dirty="0" err="1" smtClean="0"/>
              <a:t>Camos</a:t>
            </a:r>
            <a:r>
              <a:rPr lang="en-US" sz="1200" dirty="0" smtClean="0"/>
              <a:t> (</a:t>
            </a:r>
            <a:r>
              <a:rPr lang="en-US" sz="1200" dirty="0" smtClean="0"/>
              <a:t>2011)</a:t>
            </a:r>
            <a:endParaRPr lang="en-US" sz="1200" dirty="0"/>
          </a:p>
        </p:txBody>
      </p:sp>
    </p:spTree>
    <p:extLst>
      <p:ext uri="{BB962C8B-B14F-4D97-AF65-F5344CB8AC3E}">
        <p14:creationId xmlns:p14="http://schemas.microsoft.com/office/powerpoint/2010/main" val="31778939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29278"/>
            <a:ext cx="8042276" cy="1336956"/>
          </a:xfrm>
        </p:spPr>
        <p:txBody>
          <a:bodyPr/>
          <a:lstStyle/>
          <a:p>
            <a:r>
              <a:rPr lang="en-US" dirty="0" smtClean="0"/>
              <a:t>The Task</a:t>
            </a:r>
            <a:endParaRPr lang="en-US" dirty="0"/>
          </a:p>
        </p:txBody>
      </p:sp>
      <p:sp>
        <p:nvSpPr>
          <p:cNvPr id="3" name="Content Placeholder 2"/>
          <p:cNvSpPr>
            <a:spLocks noGrp="1"/>
          </p:cNvSpPr>
          <p:nvPr>
            <p:ph sz="quarter" idx="1"/>
          </p:nvPr>
        </p:nvSpPr>
        <p:spPr>
          <a:xfrm>
            <a:off x="301752" y="1016382"/>
            <a:ext cx="8693312" cy="4572000"/>
          </a:xfrm>
        </p:spPr>
        <p:txBody>
          <a:bodyPr/>
          <a:lstStyle/>
          <a:p>
            <a:r>
              <a:rPr lang="en-US" dirty="0" err="1" smtClean="0"/>
              <a:t>Barrouillet</a:t>
            </a:r>
            <a:r>
              <a:rPr lang="en-US" dirty="0" smtClean="0"/>
              <a:t> et al. (2007) – Experiment 3</a:t>
            </a:r>
          </a:p>
          <a:p>
            <a:pPr lvl="1"/>
            <a:r>
              <a:rPr lang="en-US" dirty="0" smtClean="0"/>
              <a:t>Designed to compare effects of different sources of CL</a:t>
            </a:r>
          </a:p>
          <a:p>
            <a:r>
              <a:rPr lang="en-US" dirty="0" smtClean="0"/>
              <a:t>Six between-subjects conditions</a:t>
            </a:r>
          </a:p>
          <a:p>
            <a:pPr lvl="1"/>
            <a:r>
              <a:rPr lang="en-US" dirty="0" smtClean="0"/>
              <a:t>2 CL sources (retrievals </a:t>
            </a:r>
            <a:r>
              <a:rPr lang="en-US" dirty="0" err="1" smtClean="0"/>
              <a:t>vs</a:t>
            </a:r>
            <a:r>
              <a:rPr lang="en-US" dirty="0" smtClean="0"/>
              <a:t> response selection)</a:t>
            </a:r>
          </a:p>
          <a:p>
            <a:pPr lvl="1"/>
            <a:r>
              <a:rPr lang="en-US" dirty="0" smtClean="0"/>
              <a:t>3 paces of distractors</a:t>
            </a:r>
          </a:p>
          <a:p>
            <a:r>
              <a:rPr lang="en-US" dirty="0" smtClean="0"/>
              <a:t>Trained on 96 judgment trials and 1- and 2-letter sets</a:t>
            </a:r>
          </a:p>
          <a:p>
            <a:pPr lvl="1"/>
            <a:endParaRPr lang="en-US" dirty="0"/>
          </a:p>
        </p:txBody>
      </p:sp>
      <p:sp>
        <p:nvSpPr>
          <p:cNvPr id="5" name="Rectangle 4"/>
          <p:cNvSpPr/>
          <p:nvPr/>
        </p:nvSpPr>
        <p:spPr>
          <a:xfrm>
            <a:off x="7201289" y="4502348"/>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Recall</a:t>
            </a:r>
            <a:endParaRPr lang="en-US" sz="2000" dirty="0">
              <a:solidFill>
                <a:srgbClr val="000000"/>
              </a:solidFill>
            </a:endParaRPr>
          </a:p>
        </p:txBody>
      </p:sp>
      <p:sp>
        <p:nvSpPr>
          <p:cNvPr id="9" name="Rectangle 8"/>
          <p:cNvSpPr/>
          <p:nvPr/>
        </p:nvSpPr>
        <p:spPr>
          <a:xfrm>
            <a:off x="4729970" y="4502884"/>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47090" y="4685764"/>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361688" y="4868644"/>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81330" y="5051524"/>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7</a:t>
            </a:r>
          </a:p>
          <a:p>
            <a:pPr algn="ctr"/>
            <a:endParaRPr lang="en-US" sz="2000" dirty="0">
              <a:solidFill>
                <a:schemeClr val="tx1"/>
              </a:solidFill>
            </a:endParaRPr>
          </a:p>
          <a:p>
            <a:pPr algn="ctr"/>
            <a:endParaRPr lang="en-US" sz="2000" dirty="0">
              <a:solidFill>
                <a:schemeClr val="tx1"/>
              </a:solidFill>
            </a:endParaRPr>
          </a:p>
        </p:txBody>
      </p:sp>
      <p:sp>
        <p:nvSpPr>
          <p:cNvPr id="13" name="Rectangle 12"/>
          <p:cNvSpPr/>
          <p:nvPr/>
        </p:nvSpPr>
        <p:spPr>
          <a:xfrm>
            <a:off x="2157542" y="505152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b</a:t>
            </a:r>
          </a:p>
        </p:txBody>
      </p:sp>
      <p:sp>
        <p:nvSpPr>
          <p:cNvPr id="14" name="Rectangle 13"/>
          <p:cNvSpPr/>
          <p:nvPr/>
        </p:nvSpPr>
        <p:spPr>
          <a:xfrm>
            <a:off x="193323" y="505152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8" name="TextBox 17"/>
          <p:cNvSpPr txBox="1"/>
          <p:nvPr/>
        </p:nvSpPr>
        <p:spPr>
          <a:xfrm>
            <a:off x="254000" y="6044684"/>
            <a:ext cx="923037" cy="369332"/>
          </a:xfrm>
          <a:prstGeom prst="rect">
            <a:avLst/>
          </a:prstGeom>
          <a:noFill/>
        </p:spPr>
        <p:txBody>
          <a:bodyPr wrap="none" rtlCol="0">
            <a:spAutoFit/>
          </a:bodyPr>
          <a:lstStyle/>
          <a:p>
            <a:r>
              <a:rPr lang="en-US" dirty="0" smtClean="0"/>
              <a:t>750 </a:t>
            </a:r>
            <a:r>
              <a:rPr lang="en-US" dirty="0" err="1" smtClean="0"/>
              <a:t>ms</a:t>
            </a:r>
            <a:endParaRPr lang="en-US" dirty="0"/>
          </a:p>
        </p:txBody>
      </p:sp>
      <p:sp>
        <p:nvSpPr>
          <p:cNvPr id="19" name="TextBox 18"/>
          <p:cNvSpPr txBox="1"/>
          <p:nvPr/>
        </p:nvSpPr>
        <p:spPr>
          <a:xfrm>
            <a:off x="2157081" y="6044684"/>
            <a:ext cx="1047921" cy="369332"/>
          </a:xfrm>
          <a:prstGeom prst="rect">
            <a:avLst/>
          </a:prstGeom>
          <a:noFill/>
        </p:spPr>
        <p:txBody>
          <a:bodyPr wrap="none" rtlCol="0">
            <a:spAutoFit/>
          </a:bodyPr>
          <a:lstStyle/>
          <a:p>
            <a:r>
              <a:rPr lang="en-US" dirty="0" smtClean="0"/>
              <a:t>1500 </a:t>
            </a:r>
            <a:r>
              <a:rPr lang="en-US" dirty="0" err="1" smtClean="0"/>
              <a:t>ms</a:t>
            </a:r>
            <a:endParaRPr lang="en-US" dirty="0"/>
          </a:p>
        </p:txBody>
      </p:sp>
      <p:sp>
        <p:nvSpPr>
          <p:cNvPr id="20" name="TextBox 19"/>
          <p:cNvSpPr txBox="1"/>
          <p:nvPr/>
        </p:nvSpPr>
        <p:spPr>
          <a:xfrm>
            <a:off x="3205003" y="5288222"/>
            <a:ext cx="976328" cy="646331"/>
          </a:xfrm>
          <a:prstGeom prst="rect">
            <a:avLst/>
          </a:prstGeom>
          <a:noFill/>
        </p:spPr>
        <p:txBody>
          <a:bodyPr wrap="square" rtlCol="0">
            <a:spAutoFit/>
          </a:bodyPr>
          <a:lstStyle/>
          <a:p>
            <a:pPr algn="ctr"/>
            <a:r>
              <a:rPr lang="en-US" dirty="0" smtClean="0"/>
              <a:t>delay</a:t>
            </a:r>
          </a:p>
          <a:p>
            <a:pPr algn="ctr"/>
            <a:r>
              <a:rPr lang="en-US" dirty="0" smtClean="0"/>
              <a:t>500 </a:t>
            </a:r>
            <a:r>
              <a:rPr lang="en-US" dirty="0" err="1" smtClean="0"/>
              <a:t>ms</a:t>
            </a:r>
            <a:endParaRPr lang="en-US" dirty="0"/>
          </a:p>
        </p:txBody>
      </p:sp>
      <p:sp>
        <p:nvSpPr>
          <p:cNvPr id="21" name="TextBox 20"/>
          <p:cNvSpPr txBox="1"/>
          <p:nvPr/>
        </p:nvSpPr>
        <p:spPr>
          <a:xfrm>
            <a:off x="1184419" y="5288222"/>
            <a:ext cx="976328" cy="646331"/>
          </a:xfrm>
          <a:prstGeom prst="rect">
            <a:avLst/>
          </a:prstGeom>
          <a:noFill/>
        </p:spPr>
        <p:txBody>
          <a:bodyPr wrap="square" rtlCol="0">
            <a:spAutoFit/>
          </a:bodyPr>
          <a:lstStyle/>
          <a:p>
            <a:pPr algn="ctr"/>
            <a:r>
              <a:rPr lang="en-US" dirty="0" smtClean="0"/>
              <a:t>delay</a:t>
            </a:r>
          </a:p>
          <a:p>
            <a:pPr algn="ctr"/>
            <a:r>
              <a:rPr lang="en-US" dirty="0" smtClean="0"/>
              <a:t>500 </a:t>
            </a:r>
            <a:r>
              <a:rPr lang="en-US" dirty="0" err="1" smtClean="0"/>
              <a:t>ms</a:t>
            </a:r>
            <a:endParaRPr lang="en-US" dirty="0"/>
          </a:p>
        </p:txBody>
      </p:sp>
      <p:cxnSp>
        <p:nvCxnSpPr>
          <p:cNvPr id="23" name="Straight Arrow Connector 22"/>
          <p:cNvCxnSpPr/>
          <p:nvPr/>
        </p:nvCxnSpPr>
        <p:spPr>
          <a:xfrm flipV="1">
            <a:off x="4181330" y="6261100"/>
            <a:ext cx="1596100" cy="0"/>
          </a:xfrm>
          <a:prstGeom prst="straightConnector1">
            <a:avLst/>
          </a:prstGeom>
          <a:ln w="19050" cap="flat" cmpd="sng">
            <a:solidFill>
              <a:schemeClr val="tx1"/>
            </a:solidFill>
            <a:prstDash val="solid"/>
            <a:round/>
            <a:headEnd type="none"/>
            <a:tailEnd type="non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12488" y="6325116"/>
            <a:ext cx="1087820" cy="369332"/>
          </a:xfrm>
          <a:prstGeom prst="rect">
            <a:avLst/>
          </a:prstGeom>
          <a:noFill/>
        </p:spPr>
        <p:txBody>
          <a:bodyPr wrap="none" rtlCol="0">
            <a:spAutoFit/>
          </a:bodyPr>
          <a:lstStyle/>
          <a:p>
            <a:r>
              <a:rPr lang="en-US" dirty="0" smtClean="0"/>
              <a:t>6400 </a:t>
            </a:r>
            <a:r>
              <a:rPr lang="en-US" dirty="0" err="1" smtClean="0"/>
              <a:t>ms</a:t>
            </a:r>
            <a:endParaRPr lang="en-US" dirty="0"/>
          </a:p>
        </p:txBody>
      </p:sp>
      <p:cxnSp>
        <p:nvCxnSpPr>
          <p:cNvPr id="26" name="Straight Arrow Connector 25"/>
          <p:cNvCxnSpPr/>
          <p:nvPr/>
        </p:nvCxnSpPr>
        <p:spPr>
          <a:xfrm>
            <a:off x="5924550" y="5051524"/>
            <a:ext cx="1098550"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419850" y="5051525"/>
            <a:ext cx="0" cy="883028"/>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419850" y="5860018"/>
            <a:ext cx="1326004" cy="369332"/>
          </a:xfrm>
          <a:prstGeom prst="rect">
            <a:avLst/>
          </a:prstGeom>
          <a:noFill/>
        </p:spPr>
        <p:txBody>
          <a:bodyPr wrap="none" rtlCol="0">
            <a:spAutoFit/>
          </a:bodyPr>
          <a:lstStyle/>
          <a:p>
            <a:r>
              <a:rPr lang="en-US" dirty="0" smtClean="0"/>
              <a:t>Next target</a:t>
            </a:r>
            <a:endParaRPr lang="en-US" dirty="0"/>
          </a:p>
        </p:txBody>
      </p:sp>
      <p:cxnSp>
        <p:nvCxnSpPr>
          <p:cNvPr id="32" name="Straight Connector 31"/>
          <p:cNvCxnSpPr/>
          <p:nvPr/>
        </p:nvCxnSpPr>
        <p:spPr>
          <a:xfrm flipH="1" flipV="1">
            <a:off x="4181330" y="6184900"/>
            <a:ext cx="1" cy="140216"/>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5777429" y="6184900"/>
            <a:ext cx="1" cy="140216"/>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5"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6</a:t>
            </a:fld>
            <a:endParaRPr lang="en-US" dirty="0">
              <a:solidFill>
                <a:schemeClr val="accent1"/>
              </a:solidFill>
            </a:endParaRPr>
          </a:p>
        </p:txBody>
      </p:sp>
    </p:spTree>
    <p:extLst>
      <p:ext uri="{BB962C8B-B14F-4D97-AF65-F5344CB8AC3E}">
        <p14:creationId xmlns:p14="http://schemas.microsoft.com/office/powerpoint/2010/main" val="1678167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CT-R - New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57" y="930950"/>
            <a:ext cx="6170009" cy="5807068"/>
          </a:xfrm>
          <a:prstGeom prst="rect">
            <a:avLst/>
          </a:prstGeom>
        </p:spPr>
      </p:pic>
      <p:sp>
        <p:nvSpPr>
          <p:cNvPr id="5" name="Title 4"/>
          <p:cNvSpPr>
            <a:spLocks noGrp="1"/>
          </p:cNvSpPr>
          <p:nvPr>
            <p:ph type="title"/>
          </p:nvPr>
        </p:nvSpPr>
        <p:spPr>
          <a:xfrm>
            <a:off x="0" y="-49552"/>
            <a:ext cx="9623540" cy="1336956"/>
          </a:xfrm>
        </p:spPr>
        <p:txBody>
          <a:bodyPr/>
          <a:lstStyle/>
          <a:p>
            <a:r>
              <a:rPr lang="en-US" sz="3600" dirty="0" smtClean="0"/>
              <a:t>ACT-R</a:t>
            </a:r>
            <a:br>
              <a:rPr lang="en-US" sz="3600" dirty="0" smtClean="0"/>
            </a:br>
            <a:endParaRPr lang="en-US" sz="3600" dirty="0"/>
          </a:p>
        </p:txBody>
      </p:sp>
      <p:sp>
        <p:nvSpPr>
          <p:cNvPr id="3" name="Slide Number Placeholder 2"/>
          <p:cNvSpPr>
            <a:spLocks noGrp="1"/>
          </p:cNvSpPr>
          <p:nvPr>
            <p:ph type="sldNum" sz="quarter" idx="12"/>
          </p:nvPr>
        </p:nvSpPr>
        <p:spPr/>
        <p:txBody>
          <a:bodyPr/>
          <a:lstStyle/>
          <a:p>
            <a:fld id="{7F5CE407-6216-4202-80E4-A30DC2F709B2}" type="slidenum">
              <a:rPr lang="en-US" smtClean="0"/>
              <a:t>7</a:t>
            </a:fld>
            <a:endParaRPr lang="en-US"/>
          </a:p>
        </p:txBody>
      </p:sp>
      <p:sp>
        <p:nvSpPr>
          <p:cNvPr id="6"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7</a:t>
            </a:fld>
            <a:endParaRPr lang="en-US" dirty="0">
              <a:solidFill>
                <a:schemeClr val="accent1"/>
              </a:solidFill>
            </a:endParaRPr>
          </a:p>
        </p:txBody>
      </p:sp>
    </p:spTree>
    <p:extLst>
      <p:ext uri="{BB962C8B-B14F-4D97-AF65-F5344CB8AC3E}">
        <p14:creationId xmlns:p14="http://schemas.microsoft.com/office/powerpoint/2010/main" val="283080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Behavior</a:t>
            </a:r>
            <a:endParaRPr lang="en-US" dirty="0"/>
          </a:p>
        </p:txBody>
      </p:sp>
      <p:pic>
        <p:nvPicPr>
          <p:cNvPr id="3" name="Picture 2" descr="Model Subroutine Diagrams - Global Stru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612900"/>
            <a:ext cx="8183880" cy="3617976"/>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8</a:t>
            </a:fld>
            <a:endParaRPr lang="en-US"/>
          </a:p>
        </p:txBody>
      </p:sp>
      <p:sp>
        <p:nvSpPr>
          <p:cNvPr id="7"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8</a:t>
            </a:fld>
            <a:endParaRPr lang="en-US" dirty="0">
              <a:solidFill>
                <a:schemeClr val="accent1"/>
              </a:solidFill>
            </a:endParaRPr>
          </a:p>
        </p:txBody>
      </p:sp>
    </p:spTree>
    <p:extLst>
      <p:ext uri="{BB962C8B-B14F-4D97-AF65-F5344CB8AC3E}">
        <p14:creationId xmlns:p14="http://schemas.microsoft.com/office/powerpoint/2010/main" val="3312022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Behavior</a:t>
            </a:r>
            <a:endParaRPr lang="en-US" dirty="0"/>
          </a:p>
        </p:txBody>
      </p:sp>
      <p:pic>
        <p:nvPicPr>
          <p:cNvPr id="3" name="Picture 2" descr="Model Subroutine Diagrams - Global Stru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612900"/>
            <a:ext cx="8183880" cy="3617976"/>
          </a:xfrm>
          <a:prstGeom prst="rect">
            <a:avLst/>
          </a:prstGeom>
        </p:spPr>
      </p:pic>
      <p:sp>
        <p:nvSpPr>
          <p:cNvPr id="5" name="Content Placeholder 2"/>
          <p:cNvSpPr txBox="1">
            <a:spLocks/>
          </p:cNvSpPr>
          <p:nvPr/>
        </p:nvSpPr>
        <p:spPr>
          <a:xfrm>
            <a:off x="4314919" y="5230876"/>
            <a:ext cx="4573587" cy="301625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smtClean="0"/>
              <a:t>List order preserved through</a:t>
            </a:r>
          </a:p>
          <a:p>
            <a:pPr lvl="1"/>
            <a:r>
              <a:rPr lang="en-US" dirty="0" smtClean="0"/>
              <a:t>Episodic similarity</a:t>
            </a:r>
          </a:p>
          <a:p>
            <a:pPr lvl="1"/>
            <a:r>
              <a:rPr lang="en-US" dirty="0" smtClean="0"/>
              <a:t>Temporal inhibition</a:t>
            </a:r>
          </a:p>
        </p:txBody>
      </p:sp>
      <p:sp>
        <p:nvSpPr>
          <p:cNvPr id="6" name="Slide Number Placeholder 5"/>
          <p:cNvSpPr>
            <a:spLocks noGrp="1"/>
          </p:cNvSpPr>
          <p:nvPr>
            <p:ph type="sldNum" sz="quarter" idx="12"/>
          </p:nvPr>
        </p:nvSpPr>
        <p:spPr/>
        <p:txBody>
          <a:bodyPr/>
          <a:lstStyle/>
          <a:p>
            <a:fld id="{7F5CE407-6216-4202-80E4-A30DC2F709B2}" type="slidenum">
              <a:rPr lang="en-US" smtClean="0"/>
              <a:t>9</a:t>
            </a:fld>
            <a:endParaRPr lang="en-US"/>
          </a:p>
        </p:txBody>
      </p:sp>
      <p:sp>
        <p:nvSpPr>
          <p:cNvPr id="7" name="Slide Number Placeholder 4"/>
          <p:cNvSpPr txBox="1">
            <a:spLocks/>
          </p:cNvSpPr>
          <p:nvPr/>
        </p:nvSpPr>
        <p:spPr>
          <a:xfrm>
            <a:off x="7934563" y="10757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mtClean="0">
                <a:solidFill>
                  <a:schemeClr val="accent1"/>
                </a:solidFill>
              </a:rPr>
              <a:pPr/>
              <a:t>9</a:t>
            </a:fld>
            <a:endParaRPr lang="en-US" dirty="0">
              <a:solidFill>
                <a:schemeClr val="accent1"/>
              </a:solidFill>
            </a:endParaRPr>
          </a:p>
        </p:txBody>
      </p:sp>
    </p:spTree>
    <p:extLst>
      <p:ext uri="{BB962C8B-B14F-4D97-AF65-F5344CB8AC3E}">
        <p14:creationId xmlns:p14="http://schemas.microsoft.com/office/powerpoint/2010/main" val="31363122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4654</TotalTime>
  <Words>1386</Words>
  <Application>Microsoft Macintosh PowerPoint</Application>
  <PresentationFormat>On-screen Show (4:3)</PresentationFormat>
  <Paragraphs>251</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Breeze</vt:lpstr>
      <vt:lpstr>Exploring the Time-Based Resource-Sharing Model through Computational Modeling </vt:lpstr>
      <vt:lpstr>Purpose</vt:lpstr>
      <vt:lpstr>TBRS Model</vt:lpstr>
      <vt:lpstr>Cognitive Load</vt:lpstr>
      <vt:lpstr>PowerPoint Presentation</vt:lpstr>
      <vt:lpstr>The Task</vt:lpstr>
      <vt:lpstr>ACT-R </vt:lpstr>
      <vt:lpstr>Model Behavior</vt:lpstr>
      <vt:lpstr>Model Behavior</vt:lpstr>
      <vt:lpstr>Model Results</vt:lpstr>
      <vt:lpstr>PowerPoint Presentation</vt:lpstr>
      <vt:lpstr>PowerPoint Presentation</vt:lpstr>
      <vt:lpstr>Discussion</vt:lpstr>
      <vt:lpstr>Future Work</vt:lpstr>
      <vt:lpstr>Questions?</vt:lpstr>
      <vt:lpstr>References</vt:lpstr>
      <vt:lpstr>Perception Subroutine</vt:lpstr>
      <vt:lpstr>New-List Subroutine</vt:lpstr>
      <vt:lpstr>Target-Related Subroutine </vt:lpstr>
      <vt:lpstr>PowerPoint Presentation</vt:lpstr>
      <vt:lpstr>PowerPoint Presentation</vt:lpstr>
      <vt:lpstr>Procedural Learning Mechanisms</vt:lpstr>
      <vt:lpstr>Recall Subroutine</vt:lpstr>
      <vt:lpstr>Maintenance Subroutine</vt:lpstr>
      <vt:lpstr>Retrieval Equations</vt:lpstr>
      <vt:lpstr>Stable LTM Assumption </vt:lpstr>
      <vt:lpstr>Model Parameters</vt:lpstr>
      <vt:lpstr>Predictions of Span</vt:lpstr>
      <vt:lpstr>Predictions of Span</vt:lpstr>
    </vt:vector>
  </TitlesOfParts>
  <Company>Wright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Time-Based Resource-Sharing Model through Computational Modeling</dc:title>
  <dc:creator>Joseph Glavan</dc:creator>
  <cp:lastModifiedBy>Joseph Glavan</cp:lastModifiedBy>
  <cp:revision>41</cp:revision>
  <dcterms:created xsi:type="dcterms:W3CDTF">2016-07-20T19:07:28Z</dcterms:created>
  <dcterms:modified xsi:type="dcterms:W3CDTF">2016-08-02T20:02:51Z</dcterms:modified>
</cp:coreProperties>
</file>