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  <p:sldMasterId id="2147483955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438609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3048" algn="l" defTabSz="438609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6096" algn="l" defTabSz="438609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79144" algn="l" defTabSz="438609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2182" algn="l" defTabSz="438609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65226" algn="l" defTabSz="438609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58274" algn="l" defTabSz="438609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51322" algn="l" defTabSz="438609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44370" algn="l" defTabSz="438609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CA0CD97-7AC6-B844-8CCF-5DA3FC0D3399}">
          <p14:sldIdLst>
            <p14:sldId id="25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D"/>
    <a:srgbClr val="004D00"/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658" autoAdjust="0"/>
    <p:restoredTop sz="94701" autoAdjust="0"/>
  </p:normalViewPr>
  <p:slideViewPr>
    <p:cSldViewPr snapToObjects="1" showGuides="1">
      <p:cViewPr varScale="1">
        <p:scale>
          <a:sx n="21" d="100"/>
          <a:sy n="21" d="100"/>
        </p:scale>
        <p:origin x="-2008" y="-200"/>
      </p:cViewPr>
      <p:guideLst>
        <p:guide orient="horz" pos="18755"/>
        <p:guide orient="horz" pos="288"/>
        <p:guide orient="horz" pos="20160"/>
        <p:guide orient="horz"/>
        <p:guide pos="581"/>
        <p:guide pos="212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73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7/15/14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609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3048" algn="l" defTabSz="438609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6096" algn="l" defTabSz="438609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79144" algn="l" defTabSz="438609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2182" algn="l" defTabSz="438609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65226" algn="l" defTabSz="438609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58274" algn="l" defTabSz="438609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51322" algn="l" defTabSz="438609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44370" algn="l" defTabSz="4386096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207" y="637848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9" y="5538002"/>
            <a:ext cx="10048877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01762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78" y="6378480"/>
            <a:ext cx="10048872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6" y="5538002"/>
            <a:ext cx="10048877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258346" y="6378480"/>
            <a:ext cx="10048872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2250400" y="5538002"/>
            <a:ext cx="10058400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14044" y="5538002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14044" y="6378480"/>
            <a:ext cx="10047019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14044" y="14261983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14029" y="15011400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14044" y="25373186"/>
            <a:ext cx="10047019" cy="1366488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14029" y="26433446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04207" y="14951554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70" cy="1280160"/>
          </a:xfrm>
          <a:prstGeom prst="rect">
            <a:avLst/>
          </a:prstGeom>
        </p:spPr>
        <p:txBody>
          <a:bodyPr lIns="91382" tIns="45686" rIns="91382" bIns="45686">
            <a:normAutofit/>
          </a:bodyPr>
          <a:lstStyle>
            <a:lvl1pPr algn="ctr">
              <a:buFontTx/>
              <a:buNone/>
              <a:defRPr sz="5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70" cy="1280160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8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6"/>
            <a:ext cx="31998970" cy="1637971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3" y="4754882"/>
            <a:ext cx="37299902" cy="8366760"/>
          </a:xfrm>
        </p:spPr>
        <p:txBody>
          <a:bodyPr vert="horz" lIns="438912" tIns="219456" rIns="438912" bIns="219456" rtlCol="0" anchor="b" anchorCtr="0">
            <a:noAutofit/>
          </a:bodyPr>
          <a:lstStyle>
            <a:lvl1pPr algn="ctr" defTabSz="4389120" rtl="0" eaLnBrk="1" latinLnBrk="0" hangingPunct="1">
              <a:spcBef>
                <a:spcPct val="0"/>
              </a:spcBef>
              <a:buNone/>
              <a:defRPr sz="25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3" y="13231908"/>
            <a:ext cx="37299902" cy="6153374"/>
          </a:xfrm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ts val="1440"/>
              </a:spcBef>
              <a:buFontTx/>
              <a:buNone/>
              <a:defRPr sz="96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3" y="580913"/>
            <a:ext cx="37299902" cy="68633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0" y="8450585"/>
            <a:ext cx="17337024" cy="20955000"/>
          </a:xfrm>
        </p:spPr>
        <p:txBody>
          <a:bodyPr>
            <a:normAutofit/>
          </a:bodyPr>
          <a:lstStyle>
            <a:lvl1pPr>
              <a:defRPr sz="10600"/>
            </a:lvl1pPr>
            <a:lvl2pPr>
              <a:defRPr sz="9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 marL="11513822" indent="-1615440">
              <a:defRPr sz="8600"/>
            </a:lvl8pPr>
            <a:lvl9pPr marL="11513822" indent="-1615440"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54718" y="8450585"/>
            <a:ext cx="17337024" cy="20955000"/>
          </a:xfrm>
        </p:spPr>
        <p:txBody>
          <a:bodyPr>
            <a:normAutofit/>
          </a:bodyPr>
          <a:lstStyle>
            <a:lvl1pPr>
              <a:defRPr sz="10600"/>
            </a:lvl1pPr>
            <a:lvl2pPr>
              <a:defRPr sz="9600"/>
            </a:lvl2pPr>
            <a:lvl3pPr>
              <a:defRPr sz="9600"/>
            </a:lvl3pPr>
            <a:lvl4pPr>
              <a:defRPr sz="9600"/>
            </a:lvl4pPr>
            <a:lvl5pPr>
              <a:defRPr sz="9600"/>
            </a:lvl5pPr>
            <a:lvl6pPr>
              <a:defRPr sz="8600"/>
            </a:lvl6pPr>
            <a:lvl7pPr>
              <a:defRPr sz="8600"/>
            </a:lvl7pPr>
            <a:lvl8pPr marL="11513822" indent="-1615440">
              <a:defRPr sz="8600"/>
            </a:lvl8pPr>
            <a:lvl9pPr marL="11513822" indent="-1615440"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3" y="580913"/>
            <a:ext cx="37299902" cy="686338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7444296"/>
            <a:ext cx="17337024" cy="2947594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340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1840" y="11704320"/>
            <a:ext cx="17337024" cy="17701258"/>
          </a:xfrm>
        </p:spPr>
        <p:txBody>
          <a:bodyPr>
            <a:normAutofit/>
          </a:bodyPr>
          <a:lstStyle>
            <a:lvl1pPr>
              <a:defRPr sz="10600"/>
            </a:lvl1pPr>
            <a:lvl2pPr>
              <a:defRPr sz="9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 marL="11513822" indent="-1615440">
              <a:defRPr sz="7700"/>
            </a:lvl8pPr>
            <a:lvl9pPr marL="11513822" indent="-1615440"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58525" y="7444296"/>
            <a:ext cx="17337024" cy="2947594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340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58525" y="11704320"/>
            <a:ext cx="17337024" cy="17701258"/>
          </a:xfrm>
        </p:spPr>
        <p:txBody>
          <a:bodyPr>
            <a:normAutofit/>
          </a:bodyPr>
          <a:lstStyle>
            <a:lvl1pPr>
              <a:defRPr sz="10600"/>
            </a:lvl1pPr>
            <a:lvl2pPr>
              <a:defRPr sz="9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 marL="11513822" indent="-1615440">
              <a:defRPr sz="7700"/>
            </a:lvl8pPr>
            <a:lvl9pPr marL="11513822" indent="-1615440"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73784" y="10520981"/>
            <a:ext cx="16459200" cy="7622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97437" y="10520981"/>
            <a:ext cx="16459200" cy="7622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744" y="4663440"/>
            <a:ext cx="17556480" cy="5577840"/>
          </a:xfrm>
        </p:spPr>
        <p:txBody>
          <a:bodyPr anchor="b">
            <a:noAutofit/>
          </a:bodyPr>
          <a:lstStyle>
            <a:lvl1pPr algn="l">
              <a:defRPr sz="173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2880" y="2194563"/>
            <a:ext cx="17556480" cy="27211022"/>
          </a:xfrm>
        </p:spPr>
        <p:txBody>
          <a:bodyPr>
            <a:normAutofit/>
          </a:bodyPr>
          <a:lstStyle>
            <a:lvl1pPr>
              <a:defRPr sz="10600"/>
            </a:lvl1pPr>
            <a:lvl2pPr>
              <a:defRPr sz="9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 marL="11513822" indent="-1615440">
              <a:defRPr sz="8600"/>
            </a:lvl8pPr>
            <a:lvl9pPr marL="11513822" indent="-1615440"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2744" y="10241285"/>
            <a:ext cx="17556480" cy="17190720"/>
          </a:xfrm>
        </p:spPr>
        <p:txBody>
          <a:bodyPr>
            <a:normAutofit/>
          </a:bodyPr>
          <a:lstStyle>
            <a:lvl1pPr marL="0" indent="0">
              <a:spcBef>
                <a:spcPts val="4800"/>
              </a:spcBef>
              <a:buNone/>
              <a:defRPr sz="86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4394" y="4652467"/>
            <a:ext cx="17556480" cy="5574182"/>
          </a:xfrm>
        </p:spPr>
        <p:txBody>
          <a:bodyPr anchor="b">
            <a:noAutofit/>
          </a:bodyPr>
          <a:lstStyle>
            <a:lvl1pPr algn="l">
              <a:defRPr sz="173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4262" y="2452742"/>
            <a:ext cx="17556480" cy="266574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438912" tIns="219456" rIns="438912" bIns="219456" rtlCol="0">
            <a:normAutofit/>
          </a:bodyPr>
          <a:lstStyle>
            <a:lvl1pPr marL="1645920" indent="-1645920" algn="l" defTabSz="4389120" rtl="0" eaLnBrk="1" latinLnBrk="0" hangingPunct="1">
              <a:spcBef>
                <a:spcPts val="9600"/>
              </a:spcBef>
              <a:buFont typeface="Arial" pitchFamily="34" charset="0"/>
              <a:buNone/>
              <a:defRPr sz="106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39294" y="10226650"/>
            <a:ext cx="17556480" cy="17205350"/>
          </a:xfrm>
        </p:spPr>
        <p:txBody>
          <a:bodyPr vert="horz" lIns="438912" tIns="219456" rIns="438912" bIns="219456" rtlCol="0">
            <a:normAutofit/>
          </a:bodyPr>
          <a:lstStyle>
            <a:lvl1pPr marL="0" indent="0">
              <a:spcBef>
                <a:spcPts val="4800"/>
              </a:spcBef>
              <a:buNone/>
              <a:defRPr sz="86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marL="0" lvl="0" indent="0" algn="l" defTabSz="4389120" rtl="0" eaLnBrk="1" latinLnBrk="0" hangingPunct="1">
              <a:spcBef>
                <a:spcPts val="96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19926605"/>
            <a:ext cx="37329034" cy="4871923"/>
          </a:xfrm>
        </p:spPr>
        <p:txBody>
          <a:bodyPr anchor="b">
            <a:noAutofit/>
          </a:bodyPr>
          <a:lstStyle>
            <a:lvl1pPr algn="ctr">
              <a:defRPr sz="173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8240" y="2194558"/>
            <a:ext cx="26334720" cy="17491934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438912" tIns="219456" rIns="438912" bIns="219456" rtlCol="0">
            <a:normAutofit/>
          </a:bodyPr>
          <a:lstStyle>
            <a:lvl1pPr marL="1645920" indent="-1645920" algn="l" defTabSz="4389120" rtl="0" eaLnBrk="1" latinLnBrk="0" hangingPunct="1">
              <a:spcBef>
                <a:spcPts val="9600"/>
              </a:spcBef>
              <a:buFont typeface="Arial" pitchFamily="34" charset="0"/>
              <a:buNone/>
              <a:defRPr sz="106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6741" y="24871678"/>
            <a:ext cx="37329034" cy="4561243"/>
          </a:xfrm>
        </p:spPr>
        <p:txBody>
          <a:bodyPr vert="horz" lIns="438912" tIns="219456" rIns="438912" bIns="219456" rtlCol="0">
            <a:normAutofit/>
          </a:bodyPr>
          <a:lstStyle>
            <a:lvl1pPr marL="0" indent="0" algn="ctr">
              <a:spcBef>
                <a:spcPts val="1440"/>
              </a:spcBef>
              <a:buNone/>
              <a:defRPr sz="86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marL="0" lvl="0" indent="0" algn="l" defTabSz="4389120" rtl="0" eaLnBrk="1" latinLnBrk="0" hangingPunct="1">
              <a:spcBef>
                <a:spcPts val="96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19944679"/>
            <a:ext cx="37329034" cy="4862453"/>
          </a:xfrm>
        </p:spPr>
        <p:txBody>
          <a:bodyPr anchor="b">
            <a:noAutofit/>
          </a:bodyPr>
          <a:lstStyle>
            <a:lvl1pPr algn="ctr">
              <a:defRPr sz="173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91840" y="2194560"/>
            <a:ext cx="11192256" cy="790041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438912" tIns="219456" rIns="438912" bIns="219456" rtlCol="0">
            <a:normAutofit/>
          </a:bodyPr>
          <a:lstStyle>
            <a:lvl1pPr marL="1645920" indent="-1645920" algn="l" defTabSz="4389120" rtl="0" eaLnBrk="1" latinLnBrk="0" hangingPunct="1">
              <a:spcBef>
                <a:spcPts val="9600"/>
              </a:spcBef>
              <a:buFont typeface="Arial" pitchFamily="34" charset="0"/>
              <a:buNone/>
              <a:defRPr sz="106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6741" y="24871678"/>
            <a:ext cx="37329034" cy="4561243"/>
          </a:xfrm>
        </p:spPr>
        <p:txBody>
          <a:bodyPr vert="horz" lIns="438912" tIns="219456" rIns="438912" bIns="219456" rtlCol="0">
            <a:normAutofit/>
          </a:bodyPr>
          <a:lstStyle>
            <a:lvl1pPr marL="0" indent="0" algn="ctr">
              <a:spcBef>
                <a:spcPts val="1440"/>
              </a:spcBef>
              <a:buNone/>
              <a:defRPr sz="86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marL="0" lvl="0" indent="0" algn="l" defTabSz="4389120" rtl="0" eaLnBrk="1" latinLnBrk="0" hangingPunct="1">
              <a:spcBef>
                <a:spcPts val="96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7/15/14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291840" y="11786078"/>
            <a:ext cx="11192256" cy="790041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438912" tIns="219456" rIns="438912" bIns="219456" rtlCol="0">
            <a:normAutofit/>
          </a:bodyPr>
          <a:lstStyle>
            <a:lvl1pPr marL="1645920" indent="-1645920" algn="l" defTabSz="4389120" rtl="0" eaLnBrk="1" latinLnBrk="0" hangingPunct="1">
              <a:spcBef>
                <a:spcPts val="9600"/>
              </a:spcBef>
              <a:buFont typeface="Arial" pitchFamily="34" charset="0"/>
              <a:buNone/>
              <a:defRPr sz="106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16379952" y="2194560"/>
            <a:ext cx="11192256" cy="790041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438912" tIns="219456" rIns="438912" bIns="219456" rtlCol="0">
            <a:normAutofit/>
          </a:bodyPr>
          <a:lstStyle>
            <a:lvl1pPr marL="1645920" indent="-1645920" algn="l" defTabSz="4389120" rtl="0" eaLnBrk="1" latinLnBrk="0" hangingPunct="1">
              <a:spcBef>
                <a:spcPts val="9600"/>
              </a:spcBef>
              <a:buFont typeface="Arial" pitchFamily="34" charset="0"/>
              <a:buNone/>
              <a:defRPr sz="106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16379952" y="11786078"/>
            <a:ext cx="11192256" cy="790041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438912" tIns="219456" rIns="438912" bIns="219456" rtlCol="0">
            <a:normAutofit/>
          </a:bodyPr>
          <a:lstStyle>
            <a:lvl1pPr marL="1645920" indent="-1645920" algn="l" defTabSz="4389120" rtl="0" eaLnBrk="1" latinLnBrk="0" hangingPunct="1">
              <a:spcBef>
                <a:spcPts val="9600"/>
              </a:spcBef>
              <a:buFont typeface="Arial" pitchFamily="34" charset="0"/>
              <a:buNone/>
              <a:defRPr sz="106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29468064" y="2194560"/>
            <a:ext cx="11192256" cy="790041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438912" tIns="219456" rIns="438912" bIns="219456" rtlCol="0">
            <a:normAutofit/>
          </a:bodyPr>
          <a:lstStyle>
            <a:lvl1pPr marL="1645920" indent="-1645920" algn="l" defTabSz="4389120" rtl="0" eaLnBrk="1" latinLnBrk="0" hangingPunct="1">
              <a:spcBef>
                <a:spcPts val="9600"/>
              </a:spcBef>
              <a:buFont typeface="Arial" pitchFamily="34" charset="0"/>
              <a:buNone/>
              <a:defRPr sz="106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29468064" y="11786078"/>
            <a:ext cx="11192256" cy="790041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438912" tIns="219456" rIns="438912" bIns="219456" rtlCol="0">
            <a:normAutofit/>
          </a:bodyPr>
          <a:lstStyle>
            <a:lvl1pPr marL="1645920" indent="-1645920" algn="l" defTabSz="4389120" rtl="0" eaLnBrk="1" latinLnBrk="0" hangingPunct="1">
              <a:spcBef>
                <a:spcPts val="9600"/>
              </a:spcBef>
              <a:buFont typeface="Arial" pitchFamily="34" charset="0"/>
              <a:buNone/>
              <a:defRPr sz="106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186" y="6295353"/>
            <a:ext cx="13591277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46" y="5421242"/>
            <a:ext cx="13573128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22341" y="18240475"/>
            <a:ext cx="13592866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42082" y="17398490"/>
            <a:ext cx="13573123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5154279" y="21595080"/>
            <a:ext cx="13571534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5154279" y="20728922"/>
            <a:ext cx="13571534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5162223" y="6295353"/>
            <a:ext cx="13571534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5154293" y="5421242"/>
            <a:ext cx="13579474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9395759" y="5421242"/>
            <a:ext cx="1357602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9395759" y="6295353"/>
            <a:ext cx="13576027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395759" y="17366378"/>
            <a:ext cx="1357602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9390712" y="18157349"/>
            <a:ext cx="13581062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9395759" y="25834903"/>
            <a:ext cx="1357602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9395743" y="26625888"/>
            <a:ext cx="13581062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3930308" y="20388302"/>
            <a:ext cx="13578840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3930308" y="20388302"/>
            <a:ext cx="13578840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3930308" y="20388302"/>
            <a:ext cx="13578840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3930308" y="20388302"/>
            <a:ext cx="13578840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3930308" y="20388302"/>
            <a:ext cx="13578840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3930308" y="20388302"/>
            <a:ext cx="13578840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3930308" y="20388302"/>
            <a:ext cx="13578840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3930308" y="20388302"/>
            <a:ext cx="13578840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3930308" y="20388302"/>
            <a:ext cx="13578840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3930308" y="20388302"/>
            <a:ext cx="13578840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3930308" y="20388302"/>
            <a:ext cx="13578840" cy="861754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10917137" y="25063838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10917137" y="25063838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10917137" y="25063838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10917137" y="25063838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10917137" y="25063838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10917137" y="25063838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10917137" y="25063838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10917137" y="25063838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10917137" y="25063838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10917137" y="25063838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10917137" y="25063838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3906846" y="17021450"/>
            <a:ext cx="13555387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3906858" y="17021450"/>
            <a:ext cx="13569696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70" cy="1280160"/>
          </a:xfrm>
          <a:prstGeom prst="rect">
            <a:avLst/>
          </a:prstGeom>
        </p:spPr>
        <p:txBody>
          <a:bodyPr lIns="91382" tIns="45686" rIns="91382" bIns="45686">
            <a:normAutofit/>
          </a:bodyPr>
          <a:lstStyle>
            <a:lvl1pPr algn="ctr">
              <a:buFontTx/>
              <a:buNone/>
              <a:defRPr sz="5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70" cy="1280160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8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6"/>
            <a:ext cx="31998970" cy="1637971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381440" y="2560323"/>
            <a:ext cx="7680960" cy="26845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40" y="2560323"/>
            <a:ext cx="28895040" cy="268452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207" y="637848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9" y="5242581"/>
            <a:ext cx="10048877" cy="1366402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01762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78" y="6378480"/>
            <a:ext cx="10048872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6" y="5538002"/>
            <a:ext cx="10048877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258346" y="6378480"/>
            <a:ext cx="10048872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2250400" y="5538002"/>
            <a:ext cx="10058400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14044" y="5538002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14044" y="6378480"/>
            <a:ext cx="10047019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14044" y="14261983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14029" y="15011400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14044" y="25373186"/>
            <a:ext cx="10047019" cy="1366488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14029" y="26433446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04207" y="14951554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70" cy="1280160"/>
          </a:xfrm>
          <a:prstGeom prst="rect">
            <a:avLst/>
          </a:prstGeom>
        </p:spPr>
        <p:txBody>
          <a:bodyPr lIns="91382" tIns="45686" rIns="91382" bIns="45686">
            <a:normAutofit/>
          </a:bodyPr>
          <a:lstStyle>
            <a:lvl1pPr algn="ctr">
              <a:buFontTx/>
              <a:buNone/>
              <a:defRPr sz="5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70" cy="1280160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8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6"/>
            <a:ext cx="31998970" cy="1637971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207" y="637848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9" y="5538002"/>
            <a:ext cx="10048877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01762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78" y="6378480"/>
            <a:ext cx="10048872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6" y="5538002"/>
            <a:ext cx="10048877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258346" y="6378480"/>
            <a:ext cx="10048872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2250400" y="5538002"/>
            <a:ext cx="10058400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14044" y="5538002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14044" y="6378480"/>
            <a:ext cx="10047019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14044" y="14261983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14029" y="15011400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14044" y="25373186"/>
            <a:ext cx="10047019" cy="1366488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14029" y="26433446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04207" y="14951554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70" cy="1280160"/>
          </a:xfrm>
          <a:prstGeom prst="rect">
            <a:avLst/>
          </a:prstGeom>
        </p:spPr>
        <p:txBody>
          <a:bodyPr lIns="91382" tIns="45686" rIns="91382" bIns="45686">
            <a:normAutofit/>
          </a:bodyPr>
          <a:lstStyle>
            <a:lvl1pPr algn="ctr">
              <a:buFontTx/>
              <a:buNone/>
              <a:defRPr sz="5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70" cy="1280160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8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6"/>
            <a:ext cx="31998970" cy="1637971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207" y="6212222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9" y="5338111"/>
            <a:ext cx="10048877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902597" y="15043762"/>
            <a:ext cx="1005840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01762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73" y="6204288"/>
            <a:ext cx="20720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73" y="5338111"/>
            <a:ext cx="20720050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587173" y="21896539"/>
            <a:ext cx="20720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587173" y="21063991"/>
            <a:ext cx="20720050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05553" y="5338111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05553" y="6212222"/>
            <a:ext cx="10047019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05553" y="14261983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05538" y="15011400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05553" y="25363658"/>
            <a:ext cx="10047019" cy="1366488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05538" y="26436773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342667" indent="-342667">
              <a:buNone/>
              <a:defRPr sz="240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latin typeface="Trebuchet MS" pitchFamily="34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70" cy="1280160"/>
          </a:xfrm>
          <a:prstGeom prst="rect">
            <a:avLst/>
          </a:prstGeom>
        </p:spPr>
        <p:txBody>
          <a:bodyPr lIns="91382" tIns="45686" rIns="91382" bIns="45686">
            <a:normAutofit/>
          </a:bodyPr>
          <a:lstStyle>
            <a:lvl1pPr algn="ctr">
              <a:buFontTx/>
              <a:buNone/>
              <a:defRPr sz="5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70" cy="1280160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8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6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6"/>
            <a:ext cx="31998970" cy="1637971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207" y="637848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9" y="5538002"/>
            <a:ext cx="10048877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01762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78" y="6378480"/>
            <a:ext cx="10048872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6" y="5538002"/>
            <a:ext cx="10048877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258346" y="6378480"/>
            <a:ext cx="10048872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2250400" y="5538002"/>
            <a:ext cx="10058400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14044" y="5538002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14044" y="6378480"/>
            <a:ext cx="10047019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14044" y="14261983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14029" y="15011400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14044" y="25373186"/>
            <a:ext cx="10047019" cy="1366488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14029" y="26433446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04207" y="14951554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70" cy="1280160"/>
          </a:xfrm>
          <a:prstGeom prst="rect">
            <a:avLst/>
          </a:prstGeom>
        </p:spPr>
        <p:txBody>
          <a:bodyPr lIns="91382" tIns="45686" rIns="91382" bIns="45686">
            <a:normAutofit/>
          </a:bodyPr>
          <a:lstStyle>
            <a:lvl1pPr algn="ctr">
              <a:buFontTx/>
              <a:buNone/>
              <a:defRPr sz="5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70" cy="1280160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8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6"/>
            <a:ext cx="31998970" cy="1637971"/>
          </a:xfrm>
          <a:prstGeom prst="rect">
            <a:avLst/>
          </a:prstGeom>
        </p:spPr>
        <p:txBody>
          <a:bodyPr lIns="91382" tIns="45686" rIns="91382" bIns="45686"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04207" y="637848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9" y="5538031"/>
            <a:ext cx="10048877" cy="775502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914400" y="11430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57200" y="1219202"/>
            <a:ext cx="4419600" cy="2514600"/>
          </a:xfrm>
          <a:prstGeom prst="rect">
            <a:avLst/>
          </a:prstGeom>
        </p:spPr>
        <p:txBody>
          <a:bodyPr lIns="91378" tIns="45686" rIns="91378" bIns="45686" anchor="ctr"/>
          <a:lstStyle>
            <a:lvl1pPr algn="ctr"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2339" y="14201762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587178" y="6378480"/>
            <a:ext cx="10048872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87166" y="5538002"/>
            <a:ext cx="10048877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2258346" y="6378480"/>
            <a:ext cx="10048872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2250400" y="5538002"/>
            <a:ext cx="10058400" cy="775560"/>
          </a:xfrm>
          <a:prstGeom prst="rect">
            <a:avLst/>
          </a:prstGeom>
          <a:noFill/>
        </p:spPr>
        <p:txBody>
          <a:bodyPr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914044" y="5538002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914044" y="6378480"/>
            <a:ext cx="10047019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914044" y="14261983"/>
            <a:ext cx="10047019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2914029" y="15011400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914044" y="25373186"/>
            <a:ext cx="10047019" cy="1366488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2914029" y="26433446"/>
            <a:ext cx="10052050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904207" y="14951554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08270" y="21259800"/>
            <a:ext cx="10056811" cy="846365"/>
          </a:xfrm>
          <a:prstGeom prst="rect">
            <a:avLst/>
          </a:prstGeom>
        </p:spPr>
        <p:txBody>
          <a:bodyPr wrap="square" lIns="228437" tIns="228437" rIns="228437" bIns="228437">
            <a:spAutoFit/>
          </a:bodyPr>
          <a:lstStyle>
            <a:lvl1pPr marL="0" indent="0">
              <a:buNone/>
              <a:defRPr sz="2400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4870" indent="-571104">
              <a:defRPr sz="2400">
                <a:latin typeface="Trebuchet MS" pitchFamily="34" charset="0"/>
              </a:defRPr>
            </a:lvl2pPr>
            <a:lvl3pPr marL="2055979" indent="-571104">
              <a:defRPr sz="2400">
                <a:latin typeface="Trebuchet MS" pitchFamily="34" charset="0"/>
              </a:defRPr>
            </a:lvl3pPr>
            <a:lvl4pPr marL="2684198" indent="-628214">
              <a:defRPr sz="2400">
                <a:latin typeface="Trebuchet MS" pitchFamily="34" charset="0"/>
              </a:defRPr>
            </a:lvl4pPr>
            <a:lvl5pPr marL="3141077" indent="-456888">
              <a:defRPr sz="2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9326878" y="25313640"/>
            <a:ext cx="7909560" cy="48401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378" tIns="45686" rIns="91378" bIns="45686" anchor="ctr"/>
          <a:lstStyle>
            <a:lvl1pPr marL="0" indent="0" algn="ctr">
              <a:buNone/>
              <a:defRPr sz="3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08282" y="18277250"/>
            <a:ext cx="10050461" cy="775560"/>
          </a:xfrm>
          <a:prstGeom prst="rect">
            <a:avLst/>
          </a:prstGeom>
          <a:noFill/>
        </p:spPr>
        <p:txBody>
          <a:bodyPr wrap="square" lIns="91378" tIns="91378" rIns="91378" bIns="91378" anchor="ctr" anchorCtr="0">
            <a:spAutoFit/>
          </a:bodyPr>
          <a:lstStyle>
            <a:lvl1pPr algn="ctr">
              <a:buNone/>
              <a:defRPr sz="3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5932593" y="3383947"/>
            <a:ext cx="31998970" cy="1280160"/>
          </a:xfrm>
          <a:prstGeom prst="rect">
            <a:avLst/>
          </a:prstGeom>
        </p:spPr>
        <p:txBody>
          <a:bodyPr lIns="91411" tIns="45701" rIns="91411" bIns="45701">
            <a:normAutofit/>
          </a:bodyPr>
          <a:lstStyle>
            <a:lvl1pPr algn="ctr">
              <a:buFontTx/>
              <a:buNone/>
              <a:defRPr sz="5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5932593" y="2103787"/>
            <a:ext cx="31998970" cy="1280160"/>
          </a:xfrm>
          <a:prstGeom prst="rect">
            <a:avLst/>
          </a:prstGeom>
        </p:spPr>
        <p:txBody>
          <a:bodyPr lIns="91411" tIns="45701" rIns="91411" bIns="45701" anchor="t" anchorCtr="1">
            <a:normAutofit/>
          </a:bodyPr>
          <a:lstStyle>
            <a:lvl1pPr algn="ctr">
              <a:buFontTx/>
              <a:buNone/>
              <a:defRPr sz="8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5932593" y="465816"/>
            <a:ext cx="31998970" cy="1637971"/>
          </a:xfrm>
          <a:prstGeom prst="rect">
            <a:avLst/>
          </a:prstGeom>
        </p:spPr>
        <p:txBody>
          <a:bodyPr lIns="91411" tIns="45701" rIns="91411" bIns="45701" anchor="t" anchorCtr="1">
            <a:normAutofit/>
          </a:bodyPr>
          <a:lstStyle>
            <a:lvl1pPr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1353191"/>
            <a:ext cx="37307520" cy="4696358"/>
          </a:xfrm>
        </p:spPr>
        <p:txBody>
          <a:bodyPr vert="horz" lIns="438912" tIns="219456" rIns="438912" bIns="219456" rtlCol="0" anchor="b" anchorCtr="0">
            <a:noAutofit/>
          </a:bodyPr>
          <a:lstStyle>
            <a:lvl1pPr algn="ctr" defTabSz="4389120" rtl="0" eaLnBrk="1" latinLnBrk="0" hangingPunct="1">
              <a:spcBef>
                <a:spcPct val="0"/>
              </a:spcBef>
              <a:buNone/>
              <a:defRPr sz="259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6093440"/>
            <a:ext cx="37307520" cy="4213555"/>
          </a:xfrm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ts val="1440"/>
              </a:spcBef>
              <a:buFontTx/>
              <a:buNone/>
              <a:defRPr sz="96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3" y="8971877"/>
            <a:ext cx="37299902" cy="2043370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20482563"/>
            <a:ext cx="37307520" cy="4690334"/>
          </a:xfrm>
        </p:spPr>
        <p:txBody>
          <a:bodyPr anchor="b" anchorCtr="0">
            <a:noAutofit/>
          </a:bodyPr>
          <a:lstStyle>
            <a:lvl1pPr>
              <a:defRPr sz="259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38" y="25237440"/>
            <a:ext cx="37299902" cy="4195478"/>
          </a:xfrm>
        </p:spPr>
        <p:txBody>
          <a:bodyPr>
            <a:normAutofit/>
          </a:bodyPr>
          <a:lstStyle>
            <a:lvl1pPr marL="0" indent="0" algn="ctr">
              <a:spcBef>
                <a:spcPts val="1440"/>
              </a:spcBef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7/15/14</a:t>
            </a:fld>
            <a:endParaRPr lang="en-US" sz="48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48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48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9869743" y="2038320"/>
            <a:ext cx="24151723" cy="162038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facebook.com/pages/PosterPresentationscom/217914411419?v=app_4949752878&amp;ref=ts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://www.facebook.com/pages/PosterPresentationscom/217914411419?v=app_4949752878&amp;ref=ts" TargetMode="Externa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3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hyperlink" Target="http://www.facebook.com/pages/PosterPresentationscom/217914411419?v=app_4949752878&amp;ref=ts" TargetMode="External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4222126" y="0"/>
            <a:ext cx="10050461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55" tIns="365510" rIns="182755" bIns="182755" rtlCol="0" anchor="t" anchorCtr="0"/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38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3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400" b="1" dirty="0" smtClean="0">
              <a:latin typeface="Trebuchet MS" pitchFamily="34" charset="0"/>
            </a:endParaRPr>
          </a:p>
          <a:p>
            <a:pPr defTabSz="3132782"/>
            <a:r>
              <a:rPr lang="en-US" sz="3400" dirty="0" smtClean="0">
                <a:latin typeface="Trebuchet MS" pitchFamily="34" charset="0"/>
              </a:rPr>
              <a:t>This PowerPoint</a:t>
            </a:r>
            <a:r>
              <a:rPr lang="en-US" sz="34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400" baseline="0" dirty="0" smtClean="0">
                <a:latin typeface="Trebuchet MS" pitchFamily="34" charset="0"/>
              </a:rPr>
            </a:br>
            <a:r>
              <a:rPr lang="en-US" sz="34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2782"/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38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2782"/>
            <a:r>
              <a:rPr lang="en-US" sz="3400" dirty="0" smtClean="0">
                <a:latin typeface="Trebuchet MS" pitchFamily="34" charset="0"/>
              </a:rPr>
              <a:t>Go to the </a:t>
            </a:r>
            <a:r>
              <a:rPr lang="en-US" sz="34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400" baseline="0" dirty="0" smtClean="0">
                <a:latin typeface="Trebuchet MS" pitchFamily="34" charset="0"/>
              </a:rPr>
            </a:br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3400" u="sng" baseline="0" dirty="0" smtClean="0">
                <a:latin typeface="Trebuchet MS" pitchFamily="34" charset="0"/>
              </a:rPr>
              <a:t>once</a:t>
            </a:r>
            <a:r>
              <a:rPr lang="en-US" sz="34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3400" u="sng" baseline="0" dirty="0" smtClean="0">
                <a:latin typeface="Trebuchet MS" pitchFamily="34" charset="0"/>
              </a:rPr>
              <a:t>once</a:t>
            </a:r>
            <a:r>
              <a:rPr lang="en-US" sz="34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2782"/>
            <a:endParaRPr lang="en-US" sz="34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2782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2782"/>
            <a:r>
              <a:rPr lang="en-US" sz="3400" dirty="0" smtClean="0">
                <a:latin typeface="Trebuchet MS" pitchFamily="34" charset="0"/>
              </a:rPr>
              <a:t>This template has four</a:t>
            </a:r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different column layouts. </a:t>
            </a:r>
          </a:p>
          <a:p>
            <a:pPr defTabSz="3132782"/>
            <a:r>
              <a:rPr lang="en-US" sz="3400" u="sng" baseline="0" dirty="0" smtClean="0">
                <a:latin typeface="Trebuchet MS" pitchFamily="34" charset="0"/>
              </a:rPr>
              <a:t>Right-click</a:t>
            </a:r>
            <a:r>
              <a:rPr lang="en-US" sz="3400" baseline="0" dirty="0" smtClean="0">
                <a:latin typeface="Trebuchet MS" pitchFamily="34" charset="0"/>
              </a:rPr>
              <a:t> your mouse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on the background and 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the layout options.</a:t>
            </a:r>
            <a:endParaRPr lang="en-US" sz="3400" dirty="0" smtClean="0">
              <a:latin typeface="Trebuchet MS" pitchFamily="34" charset="0"/>
            </a:endParaRPr>
          </a:p>
          <a:p>
            <a:pPr marL="0" marR="0" indent="0" algn="l" defTabSz="313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313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2782"/>
            <a:r>
              <a:rPr lang="en-US" sz="3400" b="1" u="sng" baseline="0" dirty="0" smtClean="0">
                <a:latin typeface="Trebuchet MS" pitchFamily="34" charset="0"/>
              </a:rPr>
              <a:t>TEXT: </a:t>
            </a:r>
            <a:r>
              <a:rPr lang="en-US" sz="34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2782"/>
            <a:r>
              <a:rPr lang="en-US" sz="3400" b="1" u="sng" baseline="0" dirty="0" smtClean="0">
                <a:latin typeface="Trebuchet MS" pitchFamily="34" charset="0"/>
              </a:rPr>
              <a:t>PHOTOS: </a:t>
            </a:r>
            <a:r>
              <a:rPr lang="en-US" sz="34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400" u="sng" baseline="0" dirty="0" smtClean="0">
                <a:latin typeface="Trebuchet MS" pitchFamily="34" charset="0"/>
              </a:rPr>
              <a:t>first</a:t>
            </a:r>
            <a:r>
              <a:rPr lang="en-US" sz="34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2782"/>
            <a:r>
              <a:rPr lang="en-US" sz="3400" b="1" u="sng" baseline="0" dirty="0" smtClean="0">
                <a:latin typeface="Trebuchet MS" pitchFamily="34" charset="0"/>
              </a:rPr>
              <a:t>TABLES: </a:t>
            </a:r>
            <a:r>
              <a:rPr lang="en-US" sz="34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3400" u="sng" baseline="0" dirty="0" smtClean="0">
                <a:latin typeface="Trebuchet MS" pitchFamily="34" charset="0"/>
              </a:rPr>
              <a:t>right-click</a:t>
            </a:r>
            <a:r>
              <a:rPr lang="en-US" sz="34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2782"/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132782"/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1900" baseline="0" dirty="0" smtClean="0">
              <a:latin typeface="Trebuchet MS" pitchFamily="34" charset="0"/>
            </a:endParaRPr>
          </a:p>
          <a:p>
            <a:pPr defTabSz="4386413"/>
            <a:endParaRPr lang="en-US" sz="1900" dirty="0" smtClean="0">
              <a:latin typeface="Trebuchet MS" pitchFamily="34" charset="0"/>
            </a:endParaRPr>
          </a:p>
          <a:p>
            <a:pPr algn="ctr"/>
            <a:endParaRPr lang="en-US" sz="19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endParaRPr lang="en-US" sz="19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4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402387" y="-19598"/>
            <a:ext cx="10050461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55" tIns="365510" rIns="182755" bIns="182755" rtlCol="0" anchor="t" anchorCtr="0"/>
          <a:lstStyle/>
          <a:p>
            <a:pPr algn="ctr"/>
            <a:r>
              <a:rPr lang="en-US" sz="43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3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3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400" b="1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This PowerPoint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2007 template produces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a 36”x48” professional  poster. It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3400" baseline="0" dirty="0" smtClean="0">
                <a:latin typeface="Trebuchet MS" pitchFamily="34" charset="0"/>
              </a:rPr>
              <a:t> text, and graphics</a:t>
            </a:r>
            <a:r>
              <a:rPr lang="en-US" sz="3400" dirty="0" smtClean="0">
                <a:latin typeface="Trebuchet MS" pitchFamily="34" charset="0"/>
              </a:rPr>
              <a:t>. 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Use it to create your presentation. Then send</a:t>
            </a:r>
            <a:r>
              <a:rPr lang="en-US" sz="3400" baseline="0" dirty="0" smtClean="0">
                <a:latin typeface="Trebuchet MS" pitchFamily="34" charset="0"/>
              </a:rPr>
              <a:t> it </a:t>
            </a:r>
            <a:r>
              <a:rPr lang="en-US" sz="3400" dirty="0" smtClean="0">
                <a:latin typeface="Trebuchet MS" pitchFamily="34" charset="0"/>
              </a:rPr>
              <a:t>to </a:t>
            </a:r>
            <a:r>
              <a:rPr lang="en-US" sz="3400" b="1" dirty="0" smtClean="0">
                <a:latin typeface="Trebuchet MS" pitchFamily="34" charset="0"/>
              </a:rPr>
              <a:t>PosterPresentations.com</a:t>
            </a:r>
            <a:r>
              <a:rPr lang="en-US" sz="34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3400" dirty="0" smtClean="0">
                <a:latin typeface="Trebuchet MS" pitchFamily="34" charset="0"/>
              </a:rPr>
            </a:br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We provide a series of </a:t>
            </a:r>
            <a:r>
              <a:rPr lang="en-US" sz="3400" b="1" dirty="0" smtClean="0">
                <a:latin typeface="Trebuchet MS" pitchFamily="34" charset="0"/>
              </a:rPr>
              <a:t>online tutorials</a:t>
            </a:r>
            <a:r>
              <a:rPr lang="en-US" sz="34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View our online</a:t>
            </a:r>
            <a:r>
              <a:rPr lang="en-US" sz="3400" baseline="0" dirty="0" smtClean="0">
                <a:latin typeface="Trebuchet MS" pitchFamily="34" charset="0"/>
              </a:rPr>
              <a:t> tutorials at:</a:t>
            </a:r>
            <a:r>
              <a:rPr lang="en-US" sz="3400" dirty="0" smtClean="0">
                <a:latin typeface="Trebuchet MS" pitchFamily="34" charset="0"/>
              </a:rPr>
              <a:t/>
            </a:r>
            <a:br>
              <a:rPr lang="en-US" sz="3400" dirty="0" smtClean="0">
                <a:latin typeface="Trebuchet MS" pitchFamily="34" charset="0"/>
              </a:rPr>
            </a:br>
            <a:r>
              <a:rPr lang="en-US" sz="34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3400" dirty="0" smtClean="0">
                <a:latin typeface="Trebuchet MS" pitchFamily="34" charset="0"/>
              </a:rPr>
              <a:t/>
            </a:r>
            <a:br>
              <a:rPr lang="en-US" sz="3400" dirty="0" smtClean="0">
                <a:latin typeface="Trebuchet MS" pitchFamily="34" charset="0"/>
              </a:rPr>
            </a:br>
            <a:r>
              <a:rPr lang="en-US" sz="3400" dirty="0" smtClean="0">
                <a:latin typeface="Trebuchet MS" pitchFamily="34" charset="0"/>
              </a:rPr>
              <a:t>(copy</a:t>
            </a:r>
            <a:r>
              <a:rPr lang="en-US" sz="34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For assistance and to order your printed poster</a:t>
            </a:r>
            <a:r>
              <a:rPr lang="en-US" sz="34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4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at </a:t>
            </a:r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386413"/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6413"/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3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Drag a placeholder onto the</a:t>
            </a:r>
            <a:r>
              <a:rPr lang="en-US" sz="3400" baseline="0" dirty="0" smtClean="0">
                <a:latin typeface="Trebuchet MS" pitchFamily="34" charset="0"/>
              </a:rPr>
              <a:t> poster area,</a:t>
            </a:r>
            <a:r>
              <a:rPr lang="en-US" sz="3400" dirty="0" smtClean="0">
                <a:latin typeface="Trebuchet MS" pitchFamily="34" charset="0"/>
              </a:rPr>
              <a:t> size it, and click it to edit.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Move</a:t>
            </a:r>
            <a:r>
              <a:rPr lang="en-US" sz="34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endParaRPr lang="en-US" sz="3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6413"/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6413"/>
            <a:r>
              <a:rPr lang="en-US" sz="34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6413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6413"/>
            <a:r>
              <a:rPr lang="en-US" sz="34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algn="ctr"/>
            <a:endParaRPr lang="en-US" sz="3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endParaRPr lang="en-US" sz="3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3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2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78" tIns="45686" rIns="91378" bIns="456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0602"/>
            <a:ext cx="43891200" cy="457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1378" tIns="45686" rIns="91378" bIns="456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67322" y="32315726"/>
            <a:ext cx="2514600" cy="32808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205" tIns="45590" rIns="91205" bIns="4559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10370486" y="21297026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6" rIns="91378" bIns="45686" rtlCol="0" anchor="ctr"/>
          <a:lstStyle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8247" y="15525161"/>
            <a:ext cx="4741368" cy="305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2945" y="13118839"/>
            <a:ext cx="590549" cy="438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44487751" y="30588806"/>
            <a:ext cx="9160286" cy="2185210"/>
          </a:xfrm>
          <a:prstGeom prst="rect">
            <a:avLst/>
          </a:prstGeom>
          <a:noFill/>
        </p:spPr>
        <p:txBody>
          <a:bodyPr wrap="square" lIns="91378" tIns="45686" rIns="91378" bIns="45686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© 2012 PosterPresentations.com</a:t>
            </a:r>
            <a:br>
              <a:rPr lang="en-US" sz="3400" dirty="0" smtClean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</a:rPr>
              <a:t>    2117 Fourth Street ,</a:t>
            </a:r>
            <a:r>
              <a:rPr lang="en-US" sz="3400" baseline="0" dirty="0" smtClean="0">
                <a:solidFill>
                  <a:schemeClr val="bg1"/>
                </a:solidFill>
              </a:rPr>
              <a:t> Unit C</a:t>
            </a:r>
            <a:br>
              <a:rPr lang="en-US" sz="3400" baseline="0" dirty="0" smtClean="0">
                <a:solidFill>
                  <a:schemeClr val="bg1"/>
                </a:solidFill>
              </a:rPr>
            </a:br>
            <a:r>
              <a:rPr lang="en-US" sz="34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400" baseline="0" dirty="0" smtClean="0">
                <a:solidFill>
                  <a:schemeClr val="bg1"/>
                </a:solidFill>
              </a:rPr>
            </a:br>
            <a:r>
              <a:rPr lang="en-US" sz="3400" baseline="0" dirty="0" smtClean="0">
                <a:solidFill>
                  <a:schemeClr val="bg1"/>
                </a:solidFill>
              </a:rPr>
              <a:t>    </a:t>
            </a:r>
            <a:r>
              <a:rPr lang="en-US" sz="34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400" b="1" dirty="0">
              <a:solidFill>
                <a:srgbClr val="FFFF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10239859" y="31696587"/>
            <a:ext cx="9771398" cy="1090623"/>
            <a:chOff x="44242388" y="28054064"/>
            <a:chExt cx="9771398" cy="1090621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6" y="28154091"/>
              <a:ext cx="867119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4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4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4222126" y="30500148"/>
            <a:ext cx="10050461" cy="15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10370486" y="11582402"/>
            <a:ext cx="10018560" cy="160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4254027" y="4841858"/>
            <a:ext cx="10018560" cy="160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922339" y="5475161"/>
            <a:ext cx="10058400" cy="26736677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1587694" y="5475161"/>
            <a:ext cx="10058400" cy="26736677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2253045" y="5475161"/>
            <a:ext cx="10058400" cy="26736677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2918400" y="5475161"/>
            <a:ext cx="10058400" cy="26736677"/>
          </a:xfrm>
          <a:prstGeom prst="roundRect">
            <a:avLst>
              <a:gd name="adj" fmla="val 9229"/>
            </a:avLst>
          </a:prstGeom>
          <a:gradFill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386096" rtl="0" eaLnBrk="1" latinLnBrk="0" hangingPunct="1">
        <a:spcBef>
          <a:spcPct val="0"/>
        </a:spcBef>
        <a:buNone/>
        <a:defRPr sz="86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4782" indent="-1644782" algn="l" defTabSz="4386096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698" indent="-1370650" algn="l" defTabSz="4386096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2613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661" indent="-1096522" algn="l" defTabSz="4386096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68709" indent="-1096522" algn="l" defTabSz="4386096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1757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4805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7848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0896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048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6096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79144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2182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5226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58274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1322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4370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2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78" tIns="45686" rIns="91378" bIns="456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2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378" tIns="45686" rIns="91378" bIns="456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4186" y="32232600"/>
            <a:ext cx="2514600" cy="32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05" tIns="45590" rIns="91205" bIns="4559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222126" y="0"/>
            <a:ext cx="10050461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55" tIns="365510" rIns="182755" bIns="182755" rtlCol="0" anchor="t" anchorCtr="0"/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38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3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400" b="1" dirty="0" smtClean="0">
              <a:latin typeface="Trebuchet MS" pitchFamily="34" charset="0"/>
            </a:endParaRPr>
          </a:p>
          <a:p>
            <a:pPr defTabSz="3132782"/>
            <a:r>
              <a:rPr lang="en-US" sz="3400" dirty="0" smtClean="0">
                <a:latin typeface="Trebuchet MS" pitchFamily="34" charset="0"/>
              </a:rPr>
              <a:t>This PowerPoint</a:t>
            </a:r>
            <a:r>
              <a:rPr lang="en-US" sz="34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400" baseline="0" dirty="0" smtClean="0">
                <a:latin typeface="Trebuchet MS" pitchFamily="34" charset="0"/>
              </a:rPr>
            </a:br>
            <a:r>
              <a:rPr lang="en-US" sz="34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2782"/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38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2782"/>
            <a:r>
              <a:rPr lang="en-US" sz="3400" dirty="0" smtClean="0">
                <a:latin typeface="Trebuchet MS" pitchFamily="34" charset="0"/>
              </a:rPr>
              <a:t>Go to the </a:t>
            </a:r>
            <a:r>
              <a:rPr lang="en-US" sz="34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400" baseline="0" dirty="0" smtClean="0">
                <a:latin typeface="Trebuchet MS" pitchFamily="34" charset="0"/>
              </a:rPr>
            </a:br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3400" u="sng" baseline="0" dirty="0" smtClean="0">
                <a:latin typeface="Trebuchet MS" pitchFamily="34" charset="0"/>
              </a:rPr>
              <a:t>once</a:t>
            </a:r>
            <a:r>
              <a:rPr lang="en-US" sz="34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3400" u="sng" baseline="0" dirty="0" smtClean="0">
                <a:latin typeface="Trebuchet MS" pitchFamily="34" charset="0"/>
              </a:rPr>
              <a:t>once</a:t>
            </a:r>
            <a:r>
              <a:rPr lang="en-US" sz="34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2782"/>
            <a:endParaRPr lang="en-US" sz="34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2782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2782"/>
            <a:r>
              <a:rPr lang="en-US" sz="3400" dirty="0" smtClean="0">
                <a:latin typeface="Trebuchet MS" pitchFamily="34" charset="0"/>
              </a:rPr>
              <a:t>This template has four</a:t>
            </a:r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different column layouts. </a:t>
            </a:r>
          </a:p>
          <a:p>
            <a:pPr defTabSz="3132782"/>
            <a:r>
              <a:rPr lang="en-US" sz="3400" u="sng" baseline="0" dirty="0" smtClean="0">
                <a:latin typeface="Trebuchet MS" pitchFamily="34" charset="0"/>
              </a:rPr>
              <a:t>Right-click</a:t>
            </a:r>
            <a:r>
              <a:rPr lang="en-US" sz="3400" baseline="0" dirty="0" smtClean="0">
                <a:latin typeface="Trebuchet MS" pitchFamily="34" charset="0"/>
              </a:rPr>
              <a:t> your mouse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on the background and 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the layout options.</a:t>
            </a:r>
            <a:endParaRPr lang="en-US" sz="3400" dirty="0" smtClean="0">
              <a:latin typeface="Trebuchet MS" pitchFamily="34" charset="0"/>
            </a:endParaRPr>
          </a:p>
          <a:p>
            <a:pPr marL="0" marR="0" indent="0" algn="l" defTabSz="313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313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2782"/>
            <a:r>
              <a:rPr lang="en-US" sz="3400" b="1" u="sng" baseline="0" dirty="0" smtClean="0">
                <a:latin typeface="Trebuchet MS" pitchFamily="34" charset="0"/>
              </a:rPr>
              <a:t>TEXT: </a:t>
            </a:r>
            <a:r>
              <a:rPr lang="en-US" sz="34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2782"/>
            <a:r>
              <a:rPr lang="en-US" sz="3400" b="1" u="sng" baseline="0" dirty="0" smtClean="0">
                <a:latin typeface="Trebuchet MS" pitchFamily="34" charset="0"/>
              </a:rPr>
              <a:t>PHOTOS: </a:t>
            </a:r>
            <a:r>
              <a:rPr lang="en-US" sz="34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400" u="sng" baseline="0" dirty="0" smtClean="0">
                <a:latin typeface="Trebuchet MS" pitchFamily="34" charset="0"/>
              </a:rPr>
              <a:t>first</a:t>
            </a:r>
            <a:r>
              <a:rPr lang="en-US" sz="34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2782"/>
            <a:r>
              <a:rPr lang="en-US" sz="3400" b="1" u="sng" baseline="0" dirty="0" smtClean="0">
                <a:latin typeface="Trebuchet MS" pitchFamily="34" charset="0"/>
              </a:rPr>
              <a:t>TABLES: </a:t>
            </a:r>
            <a:r>
              <a:rPr lang="en-US" sz="34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3400" u="sng" baseline="0" dirty="0" smtClean="0">
                <a:latin typeface="Trebuchet MS" pitchFamily="34" charset="0"/>
              </a:rPr>
              <a:t>right-click</a:t>
            </a:r>
            <a:r>
              <a:rPr lang="en-US" sz="34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2782"/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132782"/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1900" baseline="0" dirty="0" smtClean="0">
              <a:latin typeface="Trebuchet MS" pitchFamily="34" charset="0"/>
            </a:endParaRPr>
          </a:p>
          <a:p>
            <a:pPr defTabSz="4386413"/>
            <a:endParaRPr lang="en-US" sz="1900" dirty="0" smtClean="0">
              <a:latin typeface="Trebuchet MS" pitchFamily="34" charset="0"/>
            </a:endParaRPr>
          </a:p>
          <a:p>
            <a:pPr algn="ctr"/>
            <a:endParaRPr lang="en-US" sz="19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endParaRPr lang="en-US" sz="19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400" b="1" dirty="0"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3946599" y="-77486"/>
            <a:ext cx="13577438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55" tIns="365510" rIns="182755" bIns="182755" rtlCol="0" anchor="t" anchorCtr="0"/>
          <a:lstStyle/>
          <a:p>
            <a:pPr algn="ctr"/>
            <a:r>
              <a:rPr lang="en-US" sz="43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3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3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400" b="1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This PowerPoint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2007 template produces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a 36”x48” professional  poster. It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3400" baseline="0" dirty="0" smtClean="0">
                <a:latin typeface="Trebuchet MS" pitchFamily="34" charset="0"/>
              </a:rPr>
              <a:t> text, and graphics</a:t>
            </a:r>
            <a:r>
              <a:rPr lang="en-US" sz="3400" dirty="0" smtClean="0">
                <a:latin typeface="Trebuchet MS" pitchFamily="34" charset="0"/>
              </a:rPr>
              <a:t>. 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Use it to create your presentation. Then send</a:t>
            </a:r>
            <a:r>
              <a:rPr lang="en-US" sz="3400" baseline="0" dirty="0" smtClean="0">
                <a:latin typeface="Trebuchet MS" pitchFamily="34" charset="0"/>
              </a:rPr>
              <a:t> it </a:t>
            </a:r>
            <a:r>
              <a:rPr lang="en-US" sz="3400" dirty="0" smtClean="0">
                <a:latin typeface="Trebuchet MS" pitchFamily="34" charset="0"/>
              </a:rPr>
              <a:t>to </a:t>
            </a:r>
            <a:r>
              <a:rPr lang="en-US" sz="3400" b="1" dirty="0" smtClean="0">
                <a:latin typeface="Trebuchet MS" pitchFamily="34" charset="0"/>
              </a:rPr>
              <a:t>PosterPresentations.com</a:t>
            </a:r>
            <a:r>
              <a:rPr lang="en-US" sz="34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3400" dirty="0" smtClean="0">
                <a:latin typeface="Trebuchet MS" pitchFamily="34" charset="0"/>
              </a:rPr>
            </a:br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We provide a series of </a:t>
            </a:r>
            <a:r>
              <a:rPr lang="en-US" sz="3400" b="1" dirty="0" smtClean="0">
                <a:latin typeface="Trebuchet MS" pitchFamily="34" charset="0"/>
              </a:rPr>
              <a:t>online tutorials</a:t>
            </a:r>
            <a:r>
              <a:rPr lang="en-US" sz="34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View our online</a:t>
            </a:r>
            <a:r>
              <a:rPr lang="en-US" sz="3400" baseline="0" dirty="0" smtClean="0">
                <a:latin typeface="Trebuchet MS" pitchFamily="34" charset="0"/>
              </a:rPr>
              <a:t> tutorials at:</a:t>
            </a:r>
            <a:r>
              <a:rPr lang="en-US" sz="3400" dirty="0" smtClean="0">
                <a:latin typeface="Trebuchet MS" pitchFamily="34" charset="0"/>
              </a:rPr>
              <a:t/>
            </a:r>
            <a:br>
              <a:rPr lang="en-US" sz="3400" dirty="0" smtClean="0">
                <a:latin typeface="Trebuchet MS" pitchFamily="34" charset="0"/>
              </a:rPr>
            </a:br>
            <a:r>
              <a:rPr lang="en-US" sz="34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3400" dirty="0" smtClean="0">
                <a:latin typeface="Trebuchet MS" pitchFamily="34" charset="0"/>
              </a:rPr>
              <a:t/>
            </a:r>
            <a:br>
              <a:rPr lang="en-US" sz="3400" dirty="0" smtClean="0">
                <a:latin typeface="Trebuchet MS" pitchFamily="34" charset="0"/>
              </a:rPr>
            </a:br>
            <a:r>
              <a:rPr lang="en-US" sz="3400" dirty="0" smtClean="0">
                <a:latin typeface="Trebuchet MS" pitchFamily="34" charset="0"/>
              </a:rPr>
              <a:t>(copy</a:t>
            </a:r>
            <a:r>
              <a:rPr lang="en-US" sz="34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For assistance and to order your printed poster</a:t>
            </a:r>
            <a:r>
              <a:rPr lang="en-US" sz="34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4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at </a:t>
            </a:r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386413"/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6413"/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3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Drag a placeholder onto the</a:t>
            </a:r>
            <a:r>
              <a:rPr lang="en-US" sz="3400" baseline="0" dirty="0" smtClean="0">
                <a:latin typeface="Trebuchet MS" pitchFamily="34" charset="0"/>
              </a:rPr>
              <a:t> poster area,</a:t>
            </a:r>
            <a:r>
              <a:rPr lang="en-US" sz="3400" dirty="0" smtClean="0">
                <a:latin typeface="Trebuchet MS" pitchFamily="34" charset="0"/>
              </a:rPr>
              <a:t> size it, and click it to edit.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Move</a:t>
            </a:r>
            <a:r>
              <a:rPr lang="en-US" sz="34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endParaRPr lang="en-US" sz="3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6413"/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6413"/>
            <a:r>
              <a:rPr lang="en-US" sz="34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6413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6413"/>
            <a:r>
              <a:rPr lang="en-US" sz="34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algn="ctr"/>
            <a:endParaRPr lang="en-US" sz="3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endParaRPr lang="en-US" sz="3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3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3946602" y="17054234"/>
            <a:ext cx="13534339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6" rIns="91378" bIns="45686" rtlCol="0" anchor="ctr"/>
          <a:lstStyle/>
          <a:p>
            <a:pPr algn="ctr"/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8247" y="15525161"/>
            <a:ext cx="4741368" cy="305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42945" y="13118839"/>
            <a:ext cx="590549" cy="438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44487751" y="30588806"/>
            <a:ext cx="9160286" cy="2185210"/>
          </a:xfrm>
          <a:prstGeom prst="rect">
            <a:avLst/>
          </a:prstGeom>
          <a:noFill/>
        </p:spPr>
        <p:txBody>
          <a:bodyPr wrap="square" lIns="91378" tIns="45686" rIns="91378" bIns="45686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© 2012 PosterPresentations.com</a:t>
            </a:r>
            <a:br>
              <a:rPr lang="en-US" sz="3400" dirty="0" smtClean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</a:rPr>
              <a:t>    2117 Fourth Street ,</a:t>
            </a:r>
            <a:r>
              <a:rPr lang="en-US" sz="3400" baseline="0" dirty="0" smtClean="0">
                <a:solidFill>
                  <a:schemeClr val="bg1"/>
                </a:solidFill>
              </a:rPr>
              <a:t> Unit C</a:t>
            </a:r>
            <a:br>
              <a:rPr lang="en-US" sz="3400" baseline="0" dirty="0" smtClean="0">
                <a:solidFill>
                  <a:schemeClr val="bg1"/>
                </a:solidFill>
              </a:rPr>
            </a:br>
            <a:r>
              <a:rPr lang="en-US" sz="34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400" baseline="0" dirty="0" smtClean="0">
                <a:solidFill>
                  <a:schemeClr val="bg1"/>
                </a:solidFill>
              </a:rPr>
            </a:br>
            <a:r>
              <a:rPr lang="en-US" sz="3400" baseline="0" dirty="0" smtClean="0">
                <a:solidFill>
                  <a:schemeClr val="bg1"/>
                </a:solidFill>
              </a:rPr>
              <a:t>    </a:t>
            </a:r>
            <a:r>
              <a:rPr lang="en-US" sz="34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400" b="1" dirty="0">
              <a:solidFill>
                <a:srgbClr val="FFFF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13686139" y="31638699"/>
            <a:ext cx="13200442" cy="1090623"/>
            <a:chOff x="44242388" y="28054064"/>
            <a:chExt cx="9771398" cy="1090621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7" descr="http://t2.gstatic.com/images?q=tbn:ANd9GcR4APHC6TT9w54M2zn_pvCiBxUNcspYPoVxirLRphBoJabfSvu7zw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45342596" y="28154091"/>
              <a:ext cx="867119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4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4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4222126" y="30500148"/>
            <a:ext cx="10050461" cy="15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-13946599" y="11526120"/>
            <a:ext cx="13577438" cy="81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254027" y="4841858"/>
            <a:ext cx="10018560" cy="160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22351" y="5392034"/>
            <a:ext cx="13577438" cy="26736677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5154519" y="5392034"/>
            <a:ext cx="13577438" cy="26736677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9386687" y="5392034"/>
            <a:ext cx="13577438" cy="26736677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892846" y="20466674"/>
            <a:ext cx="13534339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6" rIns="91378" bIns="45686"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386096" rtl="0" eaLnBrk="1" latinLnBrk="0" hangingPunct="1">
        <a:spcBef>
          <a:spcPct val="0"/>
        </a:spcBef>
        <a:buNone/>
        <a:defRPr sz="86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4782" indent="-1644782" algn="l" defTabSz="4386096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698" indent="-1370650" algn="l" defTabSz="4386096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2613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661" indent="-1096522" algn="l" defTabSz="4386096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68709" indent="-1096522" algn="l" defTabSz="4386096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1757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4805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7848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0896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048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6096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79144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2182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5226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58274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1322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4370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4000">
              <a:schemeClr val="tx2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2"/>
            <a:ext cx="43891200" cy="48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378" tIns="45686" rIns="91378" bIns="456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805362"/>
            <a:ext cx="438912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91378" tIns="45686" rIns="91378" bIns="45686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4186" y="32232600"/>
            <a:ext cx="2514600" cy="32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05" tIns="45590" rIns="91205" bIns="4559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5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5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5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222126" y="0"/>
            <a:ext cx="10050461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55" tIns="365510" rIns="182755" bIns="182755" rtlCol="0" anchor="t" anchorCtr="0"/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38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3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400" b="1" dirty="0" smtClean="0">
              <a:latin typeface="Trebuchet MS" pitchFamily="34" charset="0"/>
            </a:endParaRPr>
          </a:p>
          <a:p>
            <a:pPr defTabSz="3132782"/>
            <a:r>
              <a:rPr lang="en-US" sz="3400" dirty="0" smtClean="0">
                <a:latin typeface="Trebuchet MS" pitchFamily="34" charset="0"/>
              </a:rPr>
              <a:t>This PowerPoint</a:t>
            </a:r>
            <a:r>
              <a:rPr lang="en-US" sz="34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400" baseline="0" dirty="0" smtClean="0">
                <a:latin typeface="Trebuchet MS" pitchFamily="34" charset="0"/>
              </a:rPr>
            </a:br>
            <a:r>
              <a:rPr lang="en-US" sz="34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2782"/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3800" b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2782"/>
            <a:r>
              <a:rPr lang="en-US" sz="3400" dirty="0" smtClean="0">
                <a:latin typeface="Trebuchet MS" pitchFamily="34" charset="0"/>
              </a:rPr>
              <a:t>Go to the </a:t>
            </a:r>
            <a:r>
              <a:rPr lang="en-US" sz="34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400" baseline="0" dirty="0" smtClean="0">
                <a:latin typeface="Trebuchet MS" pitchFamily="34" charset="0"/>
              </a:rPr>
            </a:br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3400" u="sng" baseline="0" dirty="0" smtClean="0">
                <a:latin typeface="Trebuchet MS" pitchFamily="34" charset="0"/>
              </a:rPr>
              <a:t>once</a:t>
            </a:r>
            <a:r>
              <a:rPr lang="en-US" sz="34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3400" u="sng" baseline="0" dirty="0" smtClean="0">
                <a:latin typeface="Trebuchet MS" pitchFamily="34" charset="0"/>
              </a:rPr>
              <a:t>once</a:t>
            </a:r>
            <a:r>
              <a:rPr lang="en-US" sz="34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2782"/>
            <a:endParaRPr lang="en-US" sz="34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2782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2782"/>
            <a:r>
              <a:rPr lang="en-US" sz="3400" dirty="0" smtClean="0">
                <a:latin typeface="Trebuchet MS" pitchFamily="34" charset="0"/>
              </a:rPr>
              <a:t>This template has four</a:t>
            </a:r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different column layouts. </a:t>
            </a:r>
          </a:p>
          <a:p>
            <a:pPr defTabSz="3132782"/>
            <a:r>
              <a:rPr lang="en-US" sz="3400" u="sng" baseline="0" dirty="0" smtClean="0">
                <a:latin typeface="Trebuchet MS" pitchFamily="34" charset="0"/>
              </a:rPr>
              <a:t>Right-click</a:t>
            </a:r>
            <a:r>
              <a:rPr lang="en-US" sz="3400" baseline="0" dirty="0" smtClean="0">
                <a:latin typeface="Trebuchet MS" pitchFamily="34" charset="0"/>
              </a:rPr>
              <a:t> your mouse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on the background and 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click on “Layout” to see 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the layout options.</a:t>
            </a:r>
            <a:endParaRPr lang="en-US" sz="3400" dirty="0" smtClean="0">
              <a:latin typeface="Trebuchet MS" pitchFamily="34" charset="0"/>
            </a:endParaRPr>
          </a:p>
          <a:p>
            <a:pPr marL="0" marR="0" indent="0" algn="l" defTabSz="313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aseline="0" dirty="0" smtClean="0">
                <a:latin typeface="Trebuchet MS" pitchFamily="34" charset="0"/>
              </a:rPr>
              <a:t>The columns in the provided layouts are fixed and cannot be moved but advanced users can modify any layout by going to VIEW and then SLIDE MASTER.</a:t>
            </a:r>
          </a:p>
          <a:p>
            <a:pPr marL="0" marR="0" indent="0" algn="l" defTabSz="313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2782"/>
            <a:r>
              <a:rPr lang="en-US" sz="3400" b="1" u="sng" baseline="0" dirty="0" smtClean="0">
                <a:latin typeface="Trebuchet MS" pitchFamily="34" charset="0"/>
              </a:rPr>
              <a:t>TEXT: </a:t>
            </a:r>
            <a:r>
              <a:rPr lang="en-US" sz="34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2782"/>
            <a:r>
              <a:rPr lang="en-US" sz="3400" b="1" u="sng" baseline="0" dirty="0" smtClean="0">
                <a:latin typeface="Trebuchet MS" pitchFamily="34" charset="0"/>
              </a:rPr>
              <a:t>PHOTOS: </a:t>
            </a:r>
            <a:r>
              <a:rPr lang="en-US" sz="34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400" u="sng" baseline="0" dirty="0" smtClean="0">
                <a:latin typeface="Trebuchet MS" pitchFamily="34" charset="0"/>
              </a:rPr>
              <a:t>first</a:t>
            </a:r>
            <a:r>
              <a:rPr lang="en-US" sz="34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2782"/>
            <a:r>
              <a:rPr lang="en-US" sz="3400" b="1" u="sng" baseline="0" dirty="0" smtClean="0">
                <a:latin typeface="Trebuchet MS" pitchFamily="34" charset="0"/>
              </a:rPr>
              <a:t>TABLES: </a:t>
            </a:r>
            <a:r>
              <a:rPr lang="en-US" sz="34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3400" u="sng" baseline="0" dirty="0" smtClean="0">
                <a:latin typeface="Trebuchet MS" pitchFamily="34" charset="0"/>
              </a:rPr>
              <a:t>right-click</a:t>
            </a:r>
            <a:r>
              <a:rPr lang="en-US" sz="34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2782"/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2782"/>
            <a:r>
              <a:rPr lang="en-US" sz="34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3132782"/>
            <a:endParaRPr lang="en-US" sz="3400" baseline="0" dirty="0" smtClean="0">
              <a:latin typeface="Trebuchet MS" pitchFamily="34" charset="0"/>
            </a:endParaRPr>
          </a:p>
          <a:p>
            <a:pPr defTabSz="3132782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1900" baseline="0" dirty="0" smtClean="0">
              <a:latin typeface="Trebuchet MS" pitchFamily="34" charset="0"/>
            </a:endParaRPr>
          </a:p>
          <a:p>
            <a:pPr defTabSz="4386413"/>
            <a:endParaRPr lang="en-US" sz="1900" dirty="0" smtClean="0">
              <a:latin typeface="Trebuchet MS" pitchFamily="34" charset="0"/>
            </a:endParaRPr>
          </a:p>
          <a:p>
            <a:pPr algn="ctr"/>
            <a:endParaRPr lang="en-US" sz="19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endParaRPr lang="en-US" sz="19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400" b="1" dirty="0"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0402387" y="-19598"/>
            <a:ext cx="10050461" cy="3291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55" tIns="365510" rIns="182755" bIns="182755" rtlCol="0" anchor="t" anchorCtr="0"/>
          <a:lstStyle/>
          <a:p>
            <a:pPr algn="ctr"/>
            <a:r>
              <a:rPr lang="en-US" sz="43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3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3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400" b="1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This PowerPoint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2007 template produces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a 36”x48” professional  poster. It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3400" baseline="0" dirty="0" smtClean="0">
                <a:latin typeface="Trebuchet MS" pitchFamily="34" charset="0"/>
              </a:rPr>
              <a:t> text, and graphics</a:t>
            </a:r>
            <a:r>
              <a:rPr lang="en-US" sz="3400" dirty="0" smtClean="0">
                <a:latin typeface="Trebuchet MS" pitchFamily="34" charset="0"/>
              </a:rPr>
              <a:t>. 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Use it to create your presentation. Then send</a:t>
            </a:r>
            <a:r>
              <a:rPr lang="en-US" sz="3400" baseline="0" dirty="0" smtClean="0">
                <a:latin typeface="Trebuchet MS" pitchFamily="34" charset="0"/>
              </a:rPr>
              <a:t> it </a:t>
            </a:r>
            <a:r>
              <a:rPr lang="en-US" sz="3400" dirty="0" smtClean="0">
                <a:latin typeface="Trebuchet MS" pitchFamily="34" charset="0"/>
              </a:rPr>
              <a:t>to </a:t>
            </a:r>
            <a:r>
              <a:rPr lang="en-US" sz="3400" b="1" dirty="0" smtClean="0">
                <a:latin typeface="Trebuchet MS" pitchFamily="34" charset="0"/>
              </a:rPr>
              <a:t>PosterPresentations.com</a:t>
            </a:r>
            <a:r>
              <a:rPr lang="en-US" sz="34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3400" dirty="0" smtClean="0">
                <a:latin typeface="Trebuchet MS" pitchFamily="34" charset="0"/>
              </a:rPr>
            </a:br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We provide a series of </a:t>
            </a:r>
            <a:r>
              <a:rPr lang="en-US" sz="3400" b="1" dirty="0" smtClean="0">
                <a:latin typeface="Trebuchet MS" pitchFamily="34" charset="0"/>
              </a:rPr>
              <a:t>online tutorials</a:t>
            </a:r>
            <a:r>
              <a:rPr lang="en-US" sz="34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View our online</a:t>
            </a:r>
            <a:r>
              <a:rPr lang="en-US" sz="3400" baseline="0" dirty="0" smtClean="0">
                <a:latin typeface="Trebuchet MS" pitchFamily="34" charset="0"/>
              </a:rPr>
              <a:t> tutorials at:</a:t>
            </a:r>
            <a:r>
              <a:rPr lang="en-US" sz="3400" dirty="0" smtClean="0">
                <a:latin typeface="Trebuchet MS" pitchFamily="34" charset="0"/>
              </a:rPr>
              <a:t/>
            </a:r>
            <a:br>
              <a:rPr lang="en-US" sz="3400" dirty="0" smtClean="0">
                <a:latin typeface="Trebuchet MS" pitchFamily="34" charset="0"/>
              </a:rPr>
            </a:br>
            <a:r>
              <a:rPr lang="en-US" sz="34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3400" dirty="0" smtClean="0">
                <a:latin typeface="Trebuchet MS" pitchFamily="34" charset="0"/>
              </a:rPr>
              <a:t/>
            </a:r>
            <a:br>
              <a:rPr lang="en-US" sz="3400" dirty="0" smtClean="0">
                <a:latin typeface="Trebuchet MS" pitchFamily="34" charset="0"/>
              </a:rPr>
            </a:br>
            <a:r>
              <a:rPr lang="en-US" sz="3400" dirty="0" smtClean="0">
                <a:latin typeface="Trebuchet MS" pitchFamily="34" charset="0"/>
              </a:rPr>
              <a:t>(copy</a:t>
            </a:r>
            <a:r>
              <a:rPr lang="en-US" sz="34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For assistance and to order your printed poster</a:t>
            </a:r>
            <a:r>
              <a:rPr lang="en-US" sz="34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4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at </a:t>
            </a:r>
            <a:r>
              <a:rPr lang="en-US" sz="3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4386413"/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6413"/>
            <a:endParaRPr lang="en-US" sz="3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3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3400" baseline="0" dirty="0" smtClean="0">
                <a:latin typeface="Trebuchet MS" pitchFamily="34" charset="0"/>
              </a:rPr>
              <a:t> </a:t>
            </a:r>
            <a:r>
              <a:rPr lang="en-US" sz="3400" dirty="0" smtClean="0">
                <a:latin typeface="Trebuchet MS" pitchFamily="34" charset="0"/>
              </a:rPr>
              <a:t>Drag a placeholder onto the</a:t>
            </a:r>
            <a:r>
              <a:rPr lang="en-US" sz="3400" baseline="0" dirty="0" smtClean="0">
                <a:latin typeface="Trebuchet MS" pitchFamily="34" charset="0"/>
              </a:rPr>
              <a:t> poster area,</a:t>
            </a:r>
            <a:r>
              <a:rPr lang="en-US" sz="3400" dirty="0" smtClean="0">
                <a:latin typeface="Trebuchet MS" pitchFamily="34" charset="0"/>
              </a:rPr>
              <a:t> size it, and click it to edit.</a:t>
            </a: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386413"/>
            <a:r>
              <a:rPr lang="en-US" sz="3400" dirty="0" smtClean="0">
                <a:latin typeface="Trebuchet MS" pitchFamily="34" charset="0"/>
              </a:rPr>
              <a:t>Move</a:t>
            </a:r>
            <a:r>
              <a:rPr lang="en-US" sz="34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defTabSz="4386413"/>
            <a:endParaRPr lang="en-US" sz="3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6413"/>
            <a:r>
              <a:rPr lang="en-US" sz="34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6413"/>
            <a:r>
              <a:rPr lang="en-US" sz="34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6413"/>
            <a:r>
              <a:rPr lang="en-US" sz="34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6413"/>
            <a:r>
              <a:rPr lang="en-US" sz="34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defTabSz="4386413"/>
            <a:endParaRPr lang="en-US" sz="3400" baseline="0" dirty="0" smtClean="0"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endParaRPr lang="en-US" sz="3400" dirty="0" smtClean="0">
              <a:latin typeface="Trebuchet MS" pitchFamily="34" charset="0"/>
            </a:endParaRPr>
          </a:p>
          <a:p>
            <a:pPr algn="ctr"/>
            <a:endParaRPr lang="en-US" sz="3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4386413"/>
            <a:endParaRPr lang="en-US" sz="3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3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370486" y="21297026"/>
            <a:ext cx="10018560" cy="77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6" rIns="91378" bIns="45686" rtlCol="0" anchor="ctr"/>
          <a:lstStyle/>
          <a:p>
            <a:pPr algn="ctr"/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98247" y="15525161"/>
            <a:ext cx="4741368" cy="305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42945" y="13118839"/>
            <a:ext cx="590549" cy="438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44487751" y="30588806"/>
            <a:ext cx="9160286" cy="2185210"/>
          </a:xfrm>
          <a:prstGeom prst="rect">
            <a:avLst/>
          </a:prstGeom>
          <a:noFill/>
        </p:spPr>
        <p:txBody>
          <a:bodyPr wrap="square" lIns="91378" tIns="45686" rIns="91378" bIns="45686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© 2012 PosterPresentations.com</a:t>
            </a:r>
            <a:br>
              <a:rPr lang="en-US" sz="3400" dirty="0" smtClean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</a:rPr>
              <a:t>    2117 Fourth Street ,</a:t>
            </a:r>
            <a:r>
              <a:rPr lang="en-US" sz="3400" baseline="0" dirty="0" smtClean="0">
                <a:solidFill>
                  <a:schemeClr val="bg1"/>
                </a:solidFill>
              </a:rPr>
              <a:t> Unit C</a:t>
            </a:r>
            <a:br>
              <a:rPr lang="en-US" sz="3400" baseline="0" dirty="0" smtClean="0">
                <a:solidFill>
                  <a:schemeClr val="bg1"/>
                </a:solidFill>
              </a:rPr>
            </a:br>
            <a:r>
              <a:rPr lang="en-US" sz="34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400" baseline="0" dirty="0" smtClean="0">
                <a:solidFill>
                  <a:schemeClr val="bg1"/>
                </a:solidFill>
              </a:rPr>
            </a:br>
            <a:r>
              <a:rPr lang="en-US" sz="3400" baseline="0" dirty="0" smtClean="0">
                <a:solidFill>
                  <a:schemeClr val="bg1"/>
                </a:solidFill>
              </a:rPr>
              <a:t>    </a:t>
            </a:r>
            <a:r>
              <a:rPr lang="en-US" sz="34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400" b="1" dirty="0">
              <a:solidFill>
                <a:srgbClr val="FFFF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10239859" y="31696587"/>
            <a:ext cx="9771398" cy="1090623"/>
            <a:chOff x="44242388" y="28054064"/>
            <a:chExt cx="9771398" cy="1090621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7" descr="http://t2.gstatic.com/images?q=tbn:ANd9GcR4APHC6TT9w54M2zn_pvCiBxUNcspYPoVxirLRphBoJabfSvu7zw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341112" y="2812663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45342596" y="28154091"/>
              <a:ext cx="867119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4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4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44222126" y="30500148"/>
            <a:ext cx="10050461" cy="158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-10370486" y="11582402"/>
            <a:ext cx="10018560" cy="160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254027" y="4841858"/>
            <a:ext cx="10018560" cy="160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22339" y="5257817"/>
            <a:ext cx="10050461" cy="26736677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918400" y="5257817"/>
            <a:ext cx="10050461" cy="26736677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1583214" y="5267340"/>
            <a:ext cx="20724811" cy="26736677"/>
          </a:xfrm>
          <a:prstGeom prst="roundRect">
            <a:avLst>
              <a:gd name="adj" fmla="val 2853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799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386096" rtl="0" eaLnBrk="1" latinLnBrk="0" hangingPunct="1">
        <a:spcBef>
          <a:spcPct val="0"/>
        </a:spcBef>
        <a:buNone/>
        <a:defRPr sz="86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644782" indent="-1644782" algn="l" defTabSz="4386096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698" indent="-1370650" algn="l" defTabSz="4386096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2613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5661" indent="-1096522" algn="l" defTabSz="4386096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68709" indent="-1096522" algn="l" defTabSz="4386096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1757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4805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7848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0896" indent="-1096522" algn="l" defTabSz="43860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048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6096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79144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2182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5226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58274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1322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4370" algn="l" defTabSz="438609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3" y="580913"/>
            <a:ext cx="37299902" cy="6863381"/>
          </a:xfrm>
          <a:prstGeom prst="rect">
            <a:avLst/>
          </a:prstGeom>
        </p:spPr>
        <p:txBody>
          <a:bodyPr vert="horz" lIns="438912" tIns="219456" rIns="438912" bIns="219456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3" y="8412483"/>
            <a:ext cx="37299902" cy="2099310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778088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7/15/14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9704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99680" y="30510482"/>
            <a:ext cx="329184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22339" y="5257817"/>
            <a:ext cx="10050461" cy="26736677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918400" y="5257817"/>
            <a:ext cx="10050461" cy="26736677"/>
          </a:xfrm>
          <a:prstGeom prst="roundRect">
            <a:avLst>
              <a:gd name="adj" fmla="val 5862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583214" y="5267340"/>
            <a:ext cx="20724811" cy="26736677"/>
          </a:xfrm>
          <a:prstGeom prst="roundRect">
            <a:avLst>
              <a:gd name="adj" fmla="val 2853"/>
            </a:avLst>
          </a:prstGeom>
          <a:gradFill>
            <a:gsLst>
              <a:gs pos="0">
                <a:srgbClr val="CDD2DE"/>
              </a:gs>
              <a:gs pos="0">
                <a:schemeClr val="tx2">
                  <a:lumMod val="40000"/>
                  <a:lumOff val="60000"/>
                </a:schemeClr>
              </a:gs>
              <a:gs pos="100000">
                <a:srgbClr val="F3F5FA"/>
              </a:gs>
            </a:gsLst>
            <a:lin ang="16200000" scaled="1"/>
          </a:gradFill>
          <a:ln>
            <a:solidFill>
              <a:schemeClr val="accent5">
                <a:lumMod val="5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86" rIns="91382" bIns="45686"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</p:sldLayoutIdLst>
  <p:txStyles>
    <p:titleStyle>
      <a:lvl1pPr algn="ctr" defTabSz="4389120" rtl="0" eaLnBrk="1" latinLnBrk="0" hangingPunct="1">
        <a:spcBef>
          <a:spcPct val="0"/>
        </a:spcBef>
        <a:buNone/>
        <a:defRPr sz="23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ts val="9600"/>
        </a:spcBef>
        <a:buFontTx/>
        <a:buBlip>
          <a:blip r:embed="rId17"/>
        </a:buBlip>
        <a:defRPr sz="106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3291840" indent="-1615440" algn="l" defTabSz="4389120" rtl="0" eaLnBrk="1" latinLnBrk="0" hangingPunct="1">
        <a:spcBef>
          <a:spcPts val="2880"/>
        </a:spcBef>
        <a:buFontTx/>
        <a:buBlip>
          <a:blip r:embed="rId17"/>
        </a:buBlip>
        <a:defRPr sz="96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4968240" indent="-1676400" algn="l" defTabSz="4389120" rtl="0" eaLnBrk="1" latinLnBrk="0" hangingPunct="1">
        <a:spcBef>
          <a:spcPts val="2880"/>
        </a:spcBef>
        <a:buFontTx/>
        <a:buBlip>
          <a:blip r:embed="rId17"/>
        </a:buBlip>
        <a:defRPr sz="86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6583680" indent="-1615440" algn="l" defTabSz="4389120" rtl="0" eaLnBrk="1" latinLnBrk="0" hangingPunct="1">
        <a:spcBef>
          <a:spcPts val="2880"/>
        </a:spcBef>
        <a:buFontTx/>
        <a:buBlip>
          <a:blip r:embed="rId17"/>
        </a:buBlip>
        <a:defRPr sz="86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8260080" indent="-1676400" algn="l" defTabSz="4389120" rtl="0" eaLnBrk="1" latinLnBrk="0" hangingPunct="1">
        <a:spcBef>
          <a:spcPts val="2880"/>
        </a:spcBef>
        <a:buFontTx/>
        <a:buBlip>
          <a:blip r:embed="rId17"/>
        </a:buBlip>
        <a:defRPr sz="86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9867902" indent="-1615440" algn="l" defTabSz="4389120" rtl="0" eaLnBrk="1" latinLnBrk="0" hangingPunct="1">
        <a:spcBef>
          <a:spcPct val="20000"/>
        </a:spcBef>
        <a:buFontTx/>
        <a:buBlip>
          <a:blip r:embed="rId17"/>
        </a:buBlip>
        <a:defRPr lang="en-US" sz="86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11513822" indent="-1615440" algn="l" defTabSz="4389120" rtl="0" eaLnBrk="1" latinLnBrk="0" hangingPunct="1">
        <a:spcBef>
          <a:spcPct val="20000"/>
        </a:spcBef>
        <a:buFontTx/>
        <a:buBlip>
          <a:blip r:embed="rId17"/>
        </a:buBlip>
        <a:defRPr lang="en-US" sz="86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13167360" indent="-1615440" algn="l" defTabSz="4389120" rtl="0" eaLnBrk="1" latinLnBrk="0" hangingPunct="1">
        <a:spcBef>
          <a:spcPct val="20000"/>
        </a:spcBef>
        <a:buFontTx/>
        <a:buBlip>
          <a:blip r:embed="rId17"/>
        </a:buBlip>
        <a:defRPr lang="en-US" sz="86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14820902" indent="-1615440" algn="l" defTabSz="4389120" rtl="0" eaLnBrk="1" latinLnBrk="0" hangingPunct="1">
        <a:spcBef>
          <a:spcPct val="20000"/>
        </a:spcBef>
        <a:buFontTx/>
        <a:buBlip>
          <a:blip r:embed="rId17"/>
        </a:buBlip>
        <a:defRPr lang="en-US" sz="86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>
          <a:xfrm>
            <a:off x="22112662" y="16733520"/>
            <a:ext cx="4862138" cy="7486552"/>
          </a:xfrm>
          <a:prstGeom prst="roundRect">
            <a:avLst/>
          </a:prstGeom>
          <a:gradFill flip="none" rotWithShape="1">
            <a:gsLst>
              <a:gs pos="50000">
                <a:schemeClr val="tx1"/>
              </a:gs>
              <a:gs pos="100000">
                <a:srgbClr val="FAFAFD">
                  <a:alpha val="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23317200" y="16753042"/>
            <a:ext cx="4571999" cy="7467030"/>
          </a:xfrm>
          <a:prstGeom prst="rect">
            <a:avLst/>
          </a:prstGeom>
          <a:solidFill>
            <a:srgbClr val="FAFA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2112662" y="24307800"/>
            <a:ext cx="4862138" cy="7492742"/>
          </a:xfrm>
          <a:prstGeom prst="roundRect">
            <a:avLst/>
          </a:prstGeom>
          <a:gradFill flip="none" rotWithShape="1">
            <a:gsLst>
              <a:gs pos="50000">
                <a:schemeClr val="tx1"/>
              </a:gs>
              <a:gs pos="100000">
                <a:srgbClr val="FAFAFD">
                  <a:alpha val="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11978061" y="16733520"/>
            <a:ext cx="4862138" cy="7479792"/>
          </a:xfrm>
          <a:prstGeom prst="roundRect">
            <a:avLst/>
          </a:prstGeom>
          <a:gradFill flip="none" rotWithShape="1">
            <a:gsLst>
              <a:gs pos="50000">
                <a:schemeClr val="tx1"/>
              </a:gs>
              <a:gs pos="100000">
                <a:srgbClr val="FAFAFD">
                  <a:alpha val="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/>
          <p:cNvSpPr/>
          <p:nvPr/>
        </p:nvSpPr>
        <p:spPr>
          <a:xfrm>
            <a:off x="11978061" y="24307800"/>
            <a:ext cx="4862138" cy="7492742"/>
          </a:xfrm>
          <a:prstGeom prst="roundRect">
            <a:avLst/>
          </a:prstGeom>
          <a:gradFill flip="none" rotWithShape="1">
            <a:gsLst>
              <a:gs pos="50000">
                <a:schemeClr val="tx1"/>
              </a:gs>
              <a:gs pos="100000">
                <a:srgbClr val="FAFAFD">
                  <a:alpha val="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VS 1 T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599" y="16721992"/>
            <a:ext cx="7315200" cy="7498080"/>
          </a:xfrm>
          <a:prstGeom prst="rect">
            <a:avLst/>
          </a:prstGeom>
          <a:effectLst/>
        </p:spPr>
      </p:pic>
      <p:sp>
        <p:nvSpPr>
          <p:cNvPr id="59" name="TextBox 58"/>
          <p:cNvSpPr txBox="1"/>
          <p:nvPr/>
        </p:nvSpPr>
        <p:spPr>
          <a:xfrm>
            <a:off x="1143133" y="6441767"/>
            <a:ext cx="9747856" cy="738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Traditional visual search paradigms use search slope (RT per distractor set size) to infer serial or parallel, but this confounds workload</a:t>
            </a:r>
            <a:r>
              <a:rPr lang="en-US" sz="3400" baseline="30000" dirty="0" smtClean="0">
                <a:solidFill>
                  <a:srgbClr val="212121"/>
                </a:solidFill>
                <a:latin typeface="Helvetica"/>
                <a:cs typeface="Helvetica"/>
              </a:rPr>
              <a:t>1,2</a:t>
            </a:r>
            <a:endParaRPr lang="en-US" sz="3400" dirty="0" smtClean="0">
              <a:solidFill>
                <a:srgbClr val="212121"/>
              </a:solidFill>
              <a:latin typeface="Helvetica"/>
              <a:cs typeface="Helvetica"/>
            </a:endParaRPr>
          </a:p>
          <a:p>
            <a:r>
              <a:rPr lang="en-US" sz="1200" baseline="30000" dirty="0">
                <a:solidFill>
                  <a:srgbClr val="212121"/>
                </a:solidFill>
                <a:latin typeface="Helvetica"/>
                <a:cs typeface="Helvetica"/>
              </a:rPr>
              <a:t> </a:t>
            </a:r>
            <a:endParaRPr lang="en-US" sz="1200" baseline="30000" dirty="0" smtClean="0">
              <a:solidFill>
                <a:srgbClr val="212121"/>
              </a:solidFill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Findlay found no evidence for or against serial, within-fixation processing of shape and color</a:t>
            </a:r>
            <a:r>
              <a:rPr lang="en-US" sz="3400" baseline="30000" dirty="0" smtClean="0">
                <a:solidFill>
                  <a:srgbClr val="212121"/>
                </a:solidFill>
                <a:latin typeface="Helvetica"/>
                <a:cs typeface="Helvetica"/>
              </a:rPr>
              <a:t>3</a:t>
            </a:r>
            <a:endParaRPr lang="en-US" sz="3400" dirty="0">
              <a:solidFill>
                <a:srgbClr val="212121"/>
              </a:solidFill>
              <a:latin typeface="Helvetica"/>
              <a:cs typeface="Helvetica"/>
            </a:endParaRPr>
          </a:p>
          <a:p>
            <a:endParaRPr lang="en-US" sz="1200" dirty="0" smtClean="0">
              <a:solidFill>
                <a:srgbClr val="212121"/>
              </a:solidFill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sz="3400" b="1" dirty="0" smtClean="0">
                <a:solidFill>
                  <a:srgbClr val="212121"/>
                </a:solidFill>
                <a:latin typeface="Helvetica"/>
                <a:cs typeface="Helvetica"/>
              </a:rPr>
              <a:t>How does the combination of stimulus features (shape and color) affect the overall search process?</a:t>
            </a:r>
          </a:p>
          <a:p>
            <a:endParaRPr lang="en-US" sz="1200" dirty="0" smtClean="0">
              <a:solidFill>
                <a:srgbClr val="212121"/>
              </a:solidFill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Systems Factorial Technology</a:t>
            </a:r>
            <a:r>
              <a:rPr lang="en-US" sz="3400" baseline="30000" dirty="0" smtClean="0">
                <a:solidFill>
                  <a:srgbClr val="212121"/>
                </a:solidFill>
                <a:latin typeface="Helvetica"/>
                <a:cs typeface="Helvetica"/>
              </a:rPr>
              <a:t>4</a:t>
            </a: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 is a statistical framework for assessing serial/parallel, stopping rule, and workload </a:t>
            </a:r>
            <a:r>
              <a:rPr lang="en-US" sz="3400" dirty="0">
                <a:solidFill>
                  <a:srgbClr val="212121"/>
                </a:solidFill>
                <a:latin typeface="Helvetica"/>
                <a:cs typeface="Helvetica"/>
              </a:rPr>
              <a:t>at group and individual </a:t>
            </a: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levels for cognitive processes that combine at least two sources of information</a:t>
            </a:r>
            <a:endParaRPr lang="en-US" sz="3400" dirty="0" smtClean="0">
              <a:solidFill>
                <a:schemeClr val="bg2"/>
              </a:solidFill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2686" y="5494958"/>
            <a:ext cx="10048877" cy="861649"/>
          </a:xfrm>
        </p:spPr>
        <p:txBody>
          <a:bodyPr/>
          <a:lstStyle/>
          <a:p>
            <a:r>
              <a:rPr lang="en-US" sz="4400" u="none" dirty="0" smtClean="0">
                <a:solidFill>
                  <a:srgbClr val="004D00"/>
                </a:solidFill>
                <a:effectLst/>
                <a:latin typeface="Helvetica"/>
                <a:cs typeface="Helvetica"/>
              </a:rPr>
              <a:t>Introduction</a:t>
            </a:r>
            <a:endParaRPr lang="en-US" sz="4400" u="none" dirty="0">
              <a:solidFill>
                <a:srgbClr val="004D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914400" y="14478000"/>
            <a:ext cx="10050461" cy="861649"/>
          </a:xfrm>
        </p:spPr>
        <p:txBody>
          <a:bodyPr/>
          <a:lstStyle/>
          <a:p>
            <a:r>
              <a:rPr lang="en-US" sz="4400" u="none" dirty="0" smtClean="0">
                <a:solidFill>
                  <a:srgbClr val="004D00"/>
                </a:solidFill>
                <a:effectLst/>
                <a:latin typeface="Helvetica"/>
                <a:cs typeface="Helvetica"/>
              </a:rPr>
              <a:t>Experimental Design</a:t>
            </a:r>
            <a:endParaRPr lang="en-US" sz="4400" u="none" dirty="0">
              <a:solidFill>
                <a:srgbClr val="004D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32913744" y="5538002"/>
            <a:ext cx="10047019" cy="861649"/>
          </a:xfrm>
        </p:spPr>
        <p:txBody>
          <a:bodyPr/>
          <a:lstStyle/>
          <a:p>
            <a:r>
              <a:rPr lang="en-US" sz="4400" u="none" dirty="0" smtClean="0">
                <a:solidFill>
                  <a:srgbClr val="004D00"/>
                </a:solidFill>
                <a:effectLst/>
                <a:latin typeface="Helvetica"/>
                <a:cs typeface="Helvetica"/>
              </a:rPr>
              <a:t>Conclusions</a:t>
            </a:r>
            <a:endParaRPr lang="en-US" sz="4400" u="none" dirty="0">
              <a:solidFill>
                <a:srgbClr val="004D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>
          <a:xfrm>
            <a:off x="32913744" y="22778451"/>
            <a:ext cx="10047019" cy="861649"/>
          </a:xfrm>
        </p:spPr>
        <p:txBody>
          <a:bodyPr/>
          <a:lstStyle/>
          <a:p>
            <a:r>
              <a:rPr lang="en-US" sz="4400" u="none" dirty="0" smtClean="0">
                <a:solidFill>
                  <a:srgbClr val="004D00"/>
                </a:solidFill>
                <a:effectLst/>
                <a:latin typeface="Helvetica"/>
                <a:cs typeface="Helvetica"/>
              </a:rPr>
              <a:t>References</a:t>
            </a:r>
            <a:endParaRPr lang="en-US" sz="4400" u="none" dirty="0">
              <a:solidFill>
                <a:srgbClr val="004D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>
          <a:xfrm>
            <a:off x="32862674" y="28933058"/>
            <a:ext cx="10047019" cy="861649"/>
          </a:xfrm>
        </p:spPr>
        <p:txBody>
          <a:bodyPr/>
          <a:lstStyle/>
          <a:p>
            <a:r>
              <a:rPr lang="en-US" sz="4400" u="none" dirty="0" smtClean="0">
                <a:solidFill>
                  <a:srgbClr val="004D00"/>
                </a:solidFill>
                <a:effectLst/>
                <a:latin typeface="Helvetica"/>
                <a:cs typeface="Helvetica"/>
              </a:rPr>
              <a:t>Acknowledgements</a:t>
            </a:r>
            <a:endParaRPr lang="en-US" sz="4400" u="none" dirty="0">
              <a:solidFill>
                <a:srgbClr val="004D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15"/>
          </p:nvPr>
        </p:nvPicPr>
        <p:blipFill>
          <a:blip r:embed="rId3"/>
          <a:srcRect l="16496" r="16496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26"/>
          </p:nvPr>
        </p:nvPicPr>
        <p:blipFill>
          <a:blip r:embed="rId3"/>
          <a:srcRect l="16496" r="16496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27"/>
          </p:nvPr>
        </p:nvPicPr>
        <p:blipFill>
          <a:blip r:embed="rId3"/>
          <a:srcRect l="16496" r="16496"/>
          <a:stretch>
            <a:fillRect/>
          </a:stretch>
        </p:blipFill>
        <p:spPr/>
      </p:pic>
      <p:pic>
        <p:nvPicPr>
          <p:cNvPr id="9" name="Picture Placeholder 8" descr="WSU_Biplane_4C_2010_large.eps"/>
          <p:cNvPicPr>
            <a:picLocks noGrp="1" noChangeAspect="1"/>
          </p:cNvPicPr>
          <p:nvPr>
            <p:ph type="pic" sz="quarter" idx="13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39" b="-14539"/>
          <a:stretch>
            <a:fillRect/>
          </a:stretch>
        </p:blipFill>
        <p:spPr>
          <a:xfrm>
            <a:off x="792211" y="790733"/>
            <a:ext cx="5632636" cy="3447191"/>
          </a:xfrm>
        </p:spPr>
      </p:pic>
      <p:sp>
        <p:nvSpPr>
          <p:cNvPr id="41" name="Text Placeholder 40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50"/>
          </p:nvPr>
        </p:nvSpPr>
        <p:spPr>
          <a:xfrm>
            <a:off x="5987022" y="4055959"/>
            <a:ext cx="31998970" cy="128016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212121"/>
                </a:solidFill>
                <a:effectLst/>
              </a:rPr>
              <a:t>Wright State University, Dayton, Ohio</a:t>
            </a:r>
            <a:endParaRPr lang="en-US" sz="5400" baseline="30000" dirty="0">
              <a:solidFill>
                <a:srgbClr val="212121"/>
              </a:solidFill>
              <a:effectLst/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51"/>
          </p:nvPr>
        </p:nvSpPr>
        <p:spPr>
          <a:xfrm>
            <a:off x="6017061" y="2775799"/>
            <a:ext cx="31998970" cy="1280160"/>
          </a:xfrm>
        </p:spPr>
        <p:txBody>
          <a:bodyPr numCol="1">
            <a:normAutofit/>
          </a:bodyPr>
          <a:lstStyle/>
          <a:p>
            <a:r>
              <a:rPr lang="en-US" sz="7200" dirty="0" smtClean="0">
                <a:solidFill>
                  <a:srgbClr val="212121"/>
                </a:solidFill>
                <a:effectLst/>
                <a:latin typeface="Helvetica"/>
                <a:cs typeface="Helvetica"/>
              </a:rPr>
              <a:t>Joseph J. Glavan	Joseph W. </a:t>
            </a:r>
            <a:r>
              <a:rPr lang="en-US" sz="7200" dirty="0" err="1" smtClean="0">
                <a:solidFill>
                  <a:srgbClr val="212121"/>
                </a:solidFill>
                <a:effectLst/>
                <a:latin typeface="Helvetica"/>
                <a:cs typeface="Helvetica"/>
              </a:rPr>
              <a:t>Houpt</a:t>
            </a:r>
            <a:endParaRPr lang="en-US" sz="7200" dirty="0">
              <a:solidFill>
                <a:srgbClr val="21212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53"/>
          </p:nvPr>
        </p:nvSpPr>
        <p:spPr>
          <a:xfrm>
            <a:off x="7543800" y="92274"/>
            <a:ext cx="29184600" cy="1637971"/>
          </a:xfrm>
        </p:spPr>
        <p:txBody>
          <a:bodyPr>
            <a:normAutofit fontScale="25000" lnSpcReduction="20000"/>
          </a:bodyPr>
          <a:lstStyle/>
          <a:p>
            <a:r>
              <a:rPr lang="en-US" sz="38400" dirty="0" smtClean="0">
                <a:solidFill>
                  <a:schemeClr val="bg2"/>
                </a:solidFill>
                <a:effectLst/>
                <a:latin typeface="Helvetica"/>
                <a:cs typeface="Helvetica"/>
              </a:rPr>
              <a:t>Evidence for Parallel Processing in the Identification of Shape and Color During Visual Search</a:t>
            </a:r>
            <a:endParaRPr lang="en-US" sz="38400" dirty="0">
              <a:solidFill>
                <a:schemeClr val="bg2"/>
              </a:solidFill>
              <a:effectLst/>
              <a:latin typeface="Helvetica"/>
              <a:cs typeface="Helvetica"/>
            </a:endParaRPr>
          </a:p>
        </p:txBody>
      </p:sp>
      <p:pic>
        <p:nvPicPr>
          <p:cNvPr id="29" name="Picture Placeholder 28" descr="Screen Shot 2014-05-08 at 11.01.59 AM.png"/>
          <p:cNvPicPr>
            <a:picLocks noGrp="1" noChangeAspect="1"/>
          </p:cNvPicPr>
          <p:nvPr>
            <p:ph type="pic" sz="quarter" idx="12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9" b="7069"/>
          <a:stretch>
            <a:fillRect/>
          </a:stretch>
        </p:blipFill>
        <p:spPr/>
      </p:pic>
      <p:sp>
        <p:nvSpPr>
          <p:cNvPr id="65" name="Picture Placeholder 64"/>
          <p:cNvSpPr>
            <a:spLocks noGrp="1"/>
          </p:cNvSpPr>
          <p:nvPr>
            <p:ph type="pic" sz="quarter" idx="132"/>
          </p:nvPr>
        </p:nvSpPr>
        <p:spPr/>
      </p:sp>
      <p:sp>
        <p:nvSpPr>
          <p:cNvPr id="78" name="Picture Placeholder 77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30"/>
          </p:nvPr>
        </p:nvSpPr>
        <p:spPr/>
      </p:sp>
      <p:sp>
        <p:nvSpPr>
          <p:cNvPr id="19" name="Picture Placeholder 18"/>
          <p:cNvSpPr>
            <a:spLocks noGrp="1"/>
          </p:cNvSpPr>
          <p:nvPr>
            <p:ph type="pic" sz="quarter" idx="129"/>
          </p:nvPr>
        </p:nvSpPr>
        <p:spPr/>
      </p:sp>
      <p:pic>
        <p:nvPicPr>
          <p:cNvPr id="10" name="Picture Placeholder 9" descr="Screenshot from 2014-05-23 17_12_13.png"/>
          <p:cNvPicPr>
            <a:picLocks noGrp="1" noChangeAspect="1"/>
          </p:cNvPicPr>
          <p:nvPr>
            <p:ph type="pic" sz="quarter" idx="12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67" r="-15367"/>
          <a:stretch>
            <a:fillRect/>
          </a:stretch>
        </p:blipFill>
        <p:spPr/>
      </p:pic>
      <p:sp>
        <p:nvSpPr>
          <p:cNvPr id="21" name="Picture Placeholder 20"/>
          <p:cNvSpPr>
            <a:spLocks noGrp="1"/>
          </p:cNvSpPr>
          <p:nvPr>
            <p:ph type="pic" sz="quarter" idx="130"/>
          </p:nvPr>
        </p:nvSpPr>
        <p:spPr/>
      </p:sp>
      <p:sp>
        <p:nvSpPr>
          <p:cNvPr id="22" name="Picture Placeholder 21"/>
          <p:cNvSpPr>
            <a:spLocks noGrp="1"/>
          </p:cNvSpPr>
          <p:nvPr>
            <p:ph type="pic" sz="quarter" idx="131"/>
          </p:nvPr>
        </p:nvSpPr>
        <p:spPr/>
      </p:sp>
      <p:sp>
        <p:nvSpPr>
          <p:cNvPr id="27" name="Picture Placeholder 26"/>
          <p:cNvSpPr>
            <a:spLocks noGrp="1"/>
          </p:cNvSpPr>
          <p:nvPr>
            <p:ph type="pic" sz="quarter" idx="132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112064" y="23640100"/>
            <a:ext cx="9747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charset="2"/>
              <a:buAutoNum type="arabicPlain"/>
            </a:pP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Wolfe, J. M. (1998). What can 1 million trials tell us about visual search?. </a:t>
            </a:r>
            <a:r>
              <a:rPr lang="en-US" sz="2400" i="1" dirty="0" smtClean="0">
                <a:solidFill>
                  <a:schemeClr val="bg2"/>
                </a:solidFill>
                <a:latin typeface="Helvetica"/>
                <a:cs typeface="Helvetica"/>
              </a:rPr>
              <a:t>Psychological Science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, 9(1), 33-39.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sz="2400" dirty="0">
                <a:solidFill>
                  <a:schemeClr val="bg2"/>
                </a:solidFill>
                <a:latin typeface="Helvetica"/>
                <a:cs typeface="Helvetica"/>
              </a:rPr>
              <a:t>Townsend, J. T. (1971). A note on the </a:t>
            </a:r>
            <a:r>
              <a:rPr lang="en-US" sz="2400" dirty="0" err="1">
                <a:solidFill>
                  <a:schemeClr val="bg2"/>
                </a:solidFill>
                <a:latin typeface="Helvetica"/>
                <a:cs typeface="Helvetica"/>
              </a:rPr>
              <a:t>identifiability</a:t>
            </a:r>
            <a:r>
              <a:rPr lang="en-US" sz="2400" dirty="0">
                <a:solidFill>
                  <a:schemeClr val="bg2"/>
                </a:solidFill>
                <a:latin typeface="Helvetica"/>
                <a:cs typeface="Helvetica"/>
              </a:rPr>
              <a:t> of parallel 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and serial </a:t>
            </a:r>
            <a:r>
              <a:rPr lang="en-US" sz="2400" dirty="0">
                <a:solidFill>
                  <a:schemeClr val="bg2"/>
                </a:solidFill>
                <a:latin typeface="Helvetica"/>
                <a:cs typeface="Helvetica"/>
              </a:rPr>
              <a:t>processes. </a:t>
            </a:r>
            <a:r>
              <a:rPr lang="en-US" sz="2400" i="1" dirty="0">
                <a:solidFill>
                  <a:schemeClr val="bg2"/>
                </a:solidFill>
                <a:latin typeface="Helvetica"/>
                <a:cs typeface="Helvetica"/>
              </a:rPr>
              <a:t>Perception and Psychophysics</a:t>
            </a:r>
            <a:r>
              <a:rPr lang="en-US" sz="2400" dirty="0">
                <a:solidFill>
                  <a:schemeClr val="bg2"/>
                </a:solidFill>
                <a:latin typeface="Helvetica"/>
                <a:cs typeface="Helvetica"/>
              </a:rPr>
              <a:t>, 10, 161–163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.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Findlay, J. M. (1997). Saccade target selection during visual search. </a:t>
            </a:r>
            <a:r>
              <a:rPr lang="en-US" sz="2400" i="1" dirty="0" smtClean="0">
                <a:solidFill>
                  <a:schemeClr val="bg2"/>
                </a:solidFill>
                <a:latin typeface="Helvetica"/>
                <a:cs typeface="Helvetica"/>
              </a:rPr>
              <a:t>Vision Research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, 37(5), 617-631.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Townsend</a:t>
            </a:r>
            <a:r>
              <a:rPr lang="en-US" sz="2400" dirty="0">
                <a:solidFill>
                  <a:schemeClr val="bg2"/>
                </a:solidFill>
                <a:latin typeface="Helvetica"/>
                <a:cs typeface="Helvetica"/>
              </a:rPr>
              <a:t>, J. T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., </a:t>
            </a:r>
            <a:r>
              <a:rPr lang="en-US" sz="2400" dirty="0">
                <a:solidFill>
                  <a:schemeClr val="bg2"/>
                </a:solidFill>
                <a:latin typeface="Helvetica"/>
                <a:cs typeface="Helvetica"/>
              </a:rPr>
              <a:t>&amp; </a:t>
            </a:r>
            <a:r>
              <a:rPr lang="en-US" sz="2400" dirty="0" err="1">
                <a:solidFill>
                  <a:schemeClr val="bg2"/>
                </a:solidFill>
                <a:latin typeface="Helvetica"/>
                <a:cs typeface="Helvetica"/>
              </a:rPr>
              <a:t>Nozawa</a:t>
            </a:r>
            <a:r>
              <a:rPr lang="en-US" sz="2400" dirty="0">
                <a:solidFill>
                  <a:schemeClr val="bg2"/>
                </a:solidFill>
                <a:latin typeface="Helvetica"/>
                <a:cs typeface="Helvetica"/>
              </a:rPr>
              <a:t>, G. (1995). </a:t>
            </a:r>
            <a:r>
              <a:rPr lang="en-US" sz="2400" dirty="0" err="1" smtClean="0">
                <a:solidFill>
                  <a:schemeClr val="bg2"/>
                </a:solidFill>
                <a:latin typeface="Helvetica"/>
                <a:cs typeface="Helvetica"/>
              </a:rPr>
              <a:t>Spatio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-temporal properties </a:t>
            </a:r>
            <a:r>
              <a:rPr lang="en-US" sz="2400" dirty="0">
                <a:solidFill>
                  <a:schemeClr val="bg2"/>
                </a:solidFill>
                <a:latin typeface="Helvetica"/>
                <a:cs typeface="Helvetica"/>
              </a:rPr>
              <a:t>of elementary perception: 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An investigation of </a:t>
            </a:r>
            <a:r>
              <a:rPr lang="en-US" sz="2400" dirty="0">
                <a:solidFill>
                  <a:schemeClr val="bg2"/>
                </a:solidFill>
                <a:latin typeface="Helvetica"/>
                <a:cs typeface="Helvetica"/>
              </a:rPr>
              <a:t>parallel, serial and 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coactive theories</a:t>
            </a:r>
            <a:r>
              <a:rPr lang="en-US" sz="2400" dirty="0">
                <a:solidFill>
                  <a:schemeClr val="bg2"/>
                </a:solidFill>
                <a:latin typeface="Helvetica"/>
                <a:cs typeface="Helvetica"/>
              </a:rPr>
              <a:t>. </a:t>
            </a:r>
            <a:r>
              <a:rPr lang="en-US" sz="2400" i="1" dirty="0">
                <a:solidFill>
                  <a:schemeClr val="bg2"/>
                </a:solidFill>
                <a:latin typeface="Helvetica"/>
                <a:cs typeface="Helvetica"/>
              </a:rPr>
              <a:t>Journal </a:t>
            </a:r>
            <a:r>
              <a:rPr lang="en-US" sz="2400" i="1" dirty="0" smtClean="0">
                <a:solidFill>
                  <a:schemeClr val="bg2"/>
                </a:solidFill>
                <a:latin typeface="Helvetica"/>
                <a:cs typeface="Helvetica"/>
              </a:rPr>
              <a:t>of Mathematical Psychology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, 39, </a:t>
            </a:r>
            <a:r>
              <a:rPr lang="en-US" sz="2400" dirty="0">
                <a:solidFill>
                  <a:schemeClr val="bg2"/>
                </a:solidFill>
                <a:latin typeface="Helvetica"/>
                <a:cs typeface="Helvetica"/>
              </a:rPr>
              <a:t>321-360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.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sz="2400" dirty="0" err="1" smtClean="0">
                <a:solidFill>
                  <a:schemeClr val="bg2"/>
                </a:solidFill>
                <a:latin typeface="Helvetica"/>
                <a:cs typeface="Helvetica"/>
              </a:rPr>
              <a:t>Houpt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, J. W., </a:t>
            </a:r>
            <a:r>
              <a:rPr lang="en-US" sz="2400" dirty="0" err="1" smtClean="0">
                <a:solidFill>
                  <a:schemeClr val="bg2"/>
                </a:solidFill>
                <a:latin typeface="Helvetica"/>
                <a:cs typeface="Helvetica"/>
              </a:rPr>
              <a:t>Blaha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, L. M., McIntire, J. P., </a:t>
            </a:r>
            <a:r>
              <a:rPr lang="en-US" sz="2400" dirty="0" err="1" smtClean="0">
                <a:solidFill>
                  <a:schemeClr val="bg2"/>
                </a:solidFill>
                <a:latin typeface="Helvetica"/>
                <a:cs typeface="Helvetica"/>
              </a:rPr>
              <a:t>Havig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, P. R., &amp; Townsend, J. T. (2014). Systems factorial technology with R. </a:t>
            </a:r>
            <a:r>
              <a:rPr lang="en-US" sz="2400" i="1" dirty="0" smtClean="0">
                <a:solidFill>
                  <a:schemeClr val="bg2"/>
                </a:solidFill>
                <a:latin typeface="Helvetica"/>
                <a:cs typeface="Helvetica"/>
              </a:rPr>
              <a:t>Behavioral research methods</a:t>
            </a:r>
            <a:r>
              <a:rPr lang="en-US" sz="2400" dirty="0" smtClean="0">
                <a:solidFill>
                  <a:schemeClr val="bg2"/>
                </a:solidFill>
                <a:latin typeface="Helvetica"/>
                <a:cs typeface="Helvetica"/>
              </a:rPr>
              <a:t>, 46(2), 307-330.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6800" y="15522892"/>
            <a:ext cx="9747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Experiment 1: homogeneous distractors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2544" y="22317321"/>
            <a:ext cx="9747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Experiment 2: heterogeneous distractors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Picture Placeholder 27"/>
          <p:cNvSpPr>
            <a:spLocks noGrp="1"/>
          </p:cNvSpPr>
          <p:nvPr>
            <p:ph type="pic" sz="quarter" idx="131"/>
          </p:nvPr>
        </p:nvSpPr>
        <p:spPr/>
      </p:sp>
      <p:pic>
        <p:nvPicPr>
          <p:cNvPr id="34" name="Picture 33" descr="Screenshot from 2014-05-23 17_10_3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61" y="16392456"/>
            <a:ext cx="6502400" cy="520192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5" name="Picture 34" descr="Screenshot from 2014-05-23 17_12_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61" y="23278927"/>
            <a:ext cx="6502400" cy="520192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1" name="TextBox 60"/>
          <p:cNvSpPr txBox="1"/>
          <p:nvPr/>
        </p:nvSpPr>
        <p:spPr>
          <a:xfrm>
            <a:off x="1066800" y="28807827"/>
            <a:ext cx="9747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u="sng" dirty="0" smtClean="0">
                <a:solidFill>
                  <a:srgbClr val="212121"/>
                </a:solidFill>
                <a:latin typeface="Helvetica"/>
                <a:cs typeface="Helvetica"/>
              </a:rPr>
              <a:t>Stimuli Sets</a:t>
            </a:r>
          </a:p>
          <a:p>
            <a:pPr algn="ctr"/>
            <a:endParaRPr lang="en-US" sz="1200" dirty="0" smtClean="0">
              <a:solidFill>
                <a:srgbClr val="212121"/>
              </a:solidFill>
              <a:latin typeface="Helvetica"/>
              <a:cs typeface="Helvetica"/>
            </a:endParaRPr>
          </a:p>
          <a:p>
            <a:pPr algn="ctr"/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Experiment 1	Experiment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969144" y="6594167"/>
            <a:ext cx="97478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21 participants in Experiment 1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22 participants in Experiment 2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704 trials, target present on ¾ of trials</a:t>
            </a:r>
            <a:endParaRPr lang="en-US" sz="3400" dirty="0">
              <a:solidFill>
                <a:schemeClr val="bg2"/>
              </a:solidFill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Participants asked to make a yes/no response if target (red circle) was present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69144" y="5538002"/>
            <a:ext cx="9747856" cy="861649"/>
          </a:xfrm>
        </p:spPr>
        <p:txBody>
          <a:bodyPr/>
          <a:lstStyle/>
          <a:p>
            <a:r>
              <a:rPr lang="en-US" sz="4400" u="none" dirty="0" smtClean="0">
                <a:solidFill>
                  <a:srgbClr val="004D00"/>
                </a:solidFill>
                <a:effectLst/>
                <a:latin typeface="Helvetica"/>
                <a:cs typeface="Helvetica"/>
              </a:rPr>
              <a:t>Methods</a:t>
            </a:r>
            <a:endParaRPr lang="en-US" sz="4400" u="none" dirty="0">
              <a:solidFill>
                <a:srgbClr val="004D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194397" y="5580118"/>
            <a:ext cx="9581004" cy="861649"/>
          </a:xfrm>
        </p:spPr>
        <p:txBody>
          <a:bodyPr/>
          <a:lstStyle/>
          <a:p>
            <a:r>
              <a:rPr lang="en-US" sz="4400" u="none" dirty="0" smtClean="0">
                <a:solidFill>
                  <a:srgbClr val="004D00"/>
                </a:solidFill>
                <a:effectLst/>
                <a:latin typeface="Helvetica"/>
                <a:cs typeface="Helvetica"/>
              </a:rPr>
              <a:t>Survivor Interaction Contrast</a:t>
            </a:r>
            <a:r>
              <a:rPr lang="en-US" sz="4400" u="none" baseline="30000" dirty="0" smtClean="0">
                <a:solidFill>
                  <a:srgbClr val="004D00"/>
                </a:solidFill>
                <a:effectLst/>
                <a:latin typeface="Helvetica"/>
                <a:cs typeface="Helvetica"/>
              </a:rPr>
              <a:t>4,5</a:t>
            </a:r>
            <a:endParaRPr lang="en-US" sz="4400" u="none" dirty="0">
              <a:solidFill>
                <a:srgbClr val="004D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69145" y="9753600"/>
            <a:ext cx="9747856" cy="861649"/>
          </a:xfrm>
        </p:spPr>
        <p:txBody>
          <a:bodyPr/>
          <a:lstStyle/>
          <a:p>
            <a:r>
              <a:rPr lang="en-US" sz="4400" u="none" dirty="0" smtClean="0">
                <a:solidFill>
                  <a:srgbClr val="004D00"/>
                </a:solidFill>
                <a:effectLst/>
                <a:latin typeface="Helvetica"/>
                <a:cs typeface="Helvetica"/>
              </a:rPr>
              <a:t>Results</a:t>
            </a:r>
            <a:endParaRPr lang="en-US" sz="4400" u="none" dirty="0">
              <a:solidFill>
                <a:srgbClr val="004D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027545" y="6623447"/>
            <a:ext cx="9747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bg2"/>
                </a:solidFill>
                <a:cs typeface="Helvetica"/>
              </a:rPr>
              <a:t>SIC(</a:t>
            </a:r>
            <a:r>
              <a:rPr lang="en-US" sz="3400" i="1" dirty="0" smtClean="0">
                <a:solidFill>
                  <a:schemeClr val="bg2"/>
                </a:solidFill>
                <a:cs typeface="Helvetica"/>
              </a:rPr>
              <a:t>t</a:t>
            </a:r>
            <a:r>
              <a:rPr lang="en-US" sz="3400" dirty="0" smtClean="0">
                <a:solidFill>
                  <a:schemeClr val="bg2"/>
                </a:solidFill>
                <a:cs typeface="Helvetica"/>
              </a:rPr>
              <a:t>) = [S</a:t>
            </a:r>
            <a:r>
              <a:rPr lang="en-US" sz="3400" baseline="-25000" dirty="0" smtClean="0">
                <a:solidFill>
                  <a:schemeClr val="bg2"/>
                </a:solidFill>
                <a:cs typeface="Helvetica"/>
              </a:rPr>
              <a:t>LL</a:t>
            </a:r>
            <a:r>
              <a:rPr lang="en-US" sz="3400" dirty="0" smtClean="0">
                <a:solidFill>
                  <a:schemeClr val="bg2"/>
                </a:solidFill>
                <a:cs typeface="Helvetica"/>
              </a:rPr>
              <a:t>(</a:t>
            </a:r>
            <a:r>
              <a:rPr lang="en-US" sz="3400" i="1" dirty="0" smtClean="0">
                <a:solidFill>
                  <a:schemeClr val="bg2"/>
                </a:solidFill>
                <a:cs typeface="Helvetica"/>
              </a:rPr>
              <a:t>t</a:t>
            </a:r>
            <a:r>
              <a:rPr lang="en-US" sz="3400" dirty="0" smtClean="0">
                <a:solidFill>
                  <a:schemeClr val="bg2"/>
                </a:solidFill>
                <a:cs typeface="Helvetica"/>
              </a:rPr>
              <a:t>) – S</a:t>
            </a:r>
            <a:r>
              <a:rPr lang="en-US" sz="3400" baseline="-25000" dirty="0" smtClean="0">
                <a:solidFill>
                  <a:schemeClr val="bg2"/>
                </a:solidFill>
                <a:cs typeface="Helvetica"/>
              </a:rPr>
              <a:t>LH</a:t>
            </a:r>
            <a:r>
              <a:rPr lang="en-US" sz="3400" dirty="0" smtClean="0">
                <a:solidFill>
                  <a:schemeClr val="bg2"/>
                </a:solidFill>
                <a:cs typeface="Helvetica"/>
              </a:rPr>
              <a:t>(</a:t>
            </a:r>
            <a:r>
              <a:rPr lang="en-US" sz="3400" i="1" dirty="0" smtClean="0">
                <a:solidFill>
                  <a:schemeClr val="bg2"/>
                </a:solidFill>
                <a:cs typeface="Helvetica"/>
              </a:rPr>
              <a:t>t</a:t>
            </a:r>
            <a:r>
              <a:rPr lang="en-US" sz="3400" dirty="0" smtClean="0">
                <a:solidFill>
                  <a:schemeClr val="bg2"/>
                </a:solidFill>
                <a:cs typeface="Helvetica"/>
              </a:rPr>
              <a:t>)] – [S</a:t>
            </a:r>
            <a:r>
              <a:rPr lang="en-US" sz="3400" baseline="-25000" dirty="0" smtClean="0">
                <a:solidFill>
                  <a:schemeClr val="bg2"/>
                </a:solidFill>
                <a:cs typeface="Helvetica"/>
              </a:rPr>
              <a:t>HL</a:t>
            </a:r>
            <a:r>
              <a:rPr lang="en-US" sz="3400" dirty="0" smtClean="0">
                <a:solidFill>
                  <a:schemeClr val="bg2"/>
                </a:solidFill>
                <a:cs typeface="Helvetica"/>
              </a:rPr>
              <a:t>(</a:t>
            </a:r>
            <a:r>
              <a:rPr lang="en-US" sz="3400" i="1" dirty="0" smtClean="0">
                <a:solidFill>
                  <a:schemeClr val="bg2"/>
                </a:solidFill>
                <a:cs typeface="Helvetica"/>
              </a:rPr>
              <a:t>t</a:t>
            </a:r>
            <a:r>
              <a:rPr lang="en-US" sz="3400" dirty="0" smtClean="0">
                <a:solidFill>
                  <a:schemeClr val="bg2"/>
                </a:solidFill>
                <a:cs typeface="Helvetica"/>
              </a:rPr>
              <a:t>) – S</a:t>
            </a:r>
            <a:r>
              <a:rPr lang="en-US" sz="3400" baseline="-25000" dirty="0" smtClean="0">
                <a:solidFill>
                  <a:schemeClr val="bg2"/>
                </a:solidFill>
                <a:cs typeface="Helvetica"/>
              </a:rPr>
              <a:t>HH</a:t>
            </a:r>
            <a:r>
              <a:rPr lang="en-US" sz="3400" dirty="0" smtClean="0">
                <a:solidFill>
                  <a:schemeClr val="bg2"/>
                </a:solidFill>
                <a:cs typeface="Helvetica"/>
              </a:rPr>
              <a:t>(</a:t>
            </a:r>
            <a:r>
              <a:rPr lang="en-US" sz="3400" i="1" dirty="0" smtClean="0">
                <a:solidFill>
                  <a:schemeClr val="bg2"/>
                </a:solidFill>
                <a:cs typeface="Helvetica"/>
              </a:rPr>
              <a:t>t</a:t>
            </a:r>
            <a:r>
              <a:rPr lang="en-US" sz="3400" dirty="0" smtClean="0">
                <a:solidFill>
                  <a:schemeClr val="bg2"/>
                </a:solidFill>
                <a:cs typeface="Helvetica"/>
              </a:rPr>
              <a:t>)]</a:t>
            </a:r>
          </a:p>
        </p:txBody>
      </p:sp>
      <p:pic>
        <p:nvPicPr>
          <p:cNvPr id="68" name="Picture 67" descr="Screen Shot 2014-04-04 at 2.15.07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037" y="8915400"/>
            <a:ext cx="6154117" cy="6260528"/>
          </a:xfrm>
          <a:prstGeom prst="rect">
            <a:avLst/>
          </a:prstGeom>
          <a:ln>
            <a:solidFill>
              <a:srgbClr val="212121"/>
            </a:solidFill>
          </a:ln>
        </p:spPr>
      </p:pic>
      <p:pic>
        <p:nvPicPr>
          <p:cNvPr id="69" name="Picture 68" descr="Screen Shot 2014-04-04 at 2.21.10 PM.png"/>
          <p:cNvPicPr>
            <a:picLocks noGrp="1"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4667" r="6523" b="3322"/>
          <a:stretch/>
        </p:blipFill>
        <p:spPr>
          <a:xfrm>
            <a:off x="29124837" y="10436401"/>
            <a:ext cx="2802963" cy="2810212"/>
          </a:xfrm>
          <a:prstGeom prst="rect">
            <a:avLst/>
          </a:prstGeom>
          <a:solidFill>
            <a:schemeClr val="bg2"/>
          </a:solidFill>
          <a:ln>
            <a:solidFill>
              <a:srgbClr val="212121"/>
            </a:solidFill>
          </a:ln>
          <a:effectLst/>
        </p:spPr>
      </p:pic>
      <p:sp>
        <p:nvSpPr>
          <p:cNvPr id="38" name="Rectangle 37"/>
          <p:cNvSpPr/>
          <p:nvPr/>
        </p:nvSpPr>
        <p:spPr>
          <a:xfrm>
            <a:off x="11978060" y="10896600"/>
            <a:ext cx="97478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 dirty="0">
                <a:solidFill>
                  <a:schemeClr val="bg2"/>
                </a:solidFill>
                <a:latin typeface="Helvetica"/>
                <a:cs typeface="Helvetica"/>
              </a:rPr>
              <a:t>Accuracy was high (~97%) for all participants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>
                <a:solidFill>
                  <a:schemeClr val="bg2"/>
                </a:solidFill>
                <a:latin typeface="Helvetica"/>
                <a:cs typeface="Helvetica"/>
              </a:rPr>
              <a:t>Response times analyzed using </a:t>
            </a:r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SIC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978061" y="12268200"/>
            <a:ext cx="4862138" cy="708505"/>
          </a:xfrm>
        </p:spPr>
        <p:txBody>
          <a:bodyPr/>
          <a:lstStyle/>
          <a:p>
            <a:r>
              <a:rPr lang="en-US" sz="3400" u="none" dirty="0" smtClean="0">
                <a:solidFill>
                  <a:srgbClr val="004D00"/>
                </a:solidFill>
                <a:effectLst/>
                <a:latin typeface="Helvetica"/>
                <a:cs typeface="Helvetica"/>
              </a:rPr>
              <a:t>Experiment 1</a:t>
            </a:r>
            <a:endParaRPr lang="en-US" sz="3400" u="none" dirty="0">
              <a:solidFill>
                <a:srgbClr val="004D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145000" y="12268200"/>
            <a:ext cx="4724400" cy="766227"/>
          </a:xfrm>
        </p:spPr>
        <p:txBody>
          <a:bodyPr/>
          <a:lstStyle/>
          <a:p>
            <a:r>
              <a:rPr lang="en-US" sz="3400" u="none" dirty="0" smtClean="0">
                <a:solidFill>
                  <a:srgbClr val="004D00"/>
                </a:solidFill>
                <a:effectLst/>
                <a:latin typeface="Helvetica"/>
                <a:cs typeface="Helvetica"/>
              </a:rPr>
              <a:t>Experiment 2</a:t>
            </a:r>
            <a:endParaRPr lang="en-US" sz="3400" u="none" dirty="0">
              <a:solidFill>
                <a:srgbClr val="004D00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963400" y="13034427"/>
            <a:ext cx="48767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19 of 21 significantly      “Parallel-OR”</a:t>
            </a:r>
          </a:p>
          <a:p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    (target-present trials)</a:t>
            </a: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17 of 21 significantly “Parallel-OR”</a:t>
            </a:r>
          </a:p>
          <a:p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    (target-absent trials)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7145000" y="13034427"/>
            <a:ext cx="4724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 dirty="0">
                <a:solidFill>
                  <a:schemeClr val="bg2"/>
                </a:solidFill>
                <a:latin typeface="Helvetica"/>
                <a:cs typeface="Helvetica"/>
              </a:rPr>
              <a:t>4</a:t>
            </a:r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 of 22 significantly “Parallel-OR”</a:t>
            </a:r>
          </a:p>
          <a:p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    (target-absent trials)</a:t>
            </a:r>
            <a:endParaRPr lang="en-US" sz="3400" dirty="0">
              <a:solidFill>
                <a:schemeClr val="bg2"/>
              </a:solidFill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1 of 22 significantly</a:t>
            </a:r>
            <a:r>
              <a:rPr lang="en-US" sz="3400" dirty="0">
                <a:solidFill>
                  <a:schemeClr val="bg2"/>
                </a:solidFill>
                <a:latin typeface="Helvetica"/>
                <a:cs typeface="Helvetica"/>
              </a:rPr>
              <a:t> </a:t>
            </a:r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“Parallel-AND”</a:t>
            </a:r>
          </a:p>
          <a:p>
            <a:r>
              <a:rPr lang="en-US" sz="3400" dirty="0" smtClean="0">
                <a:solidFill>
                  <a:schemeClr val="bg2"/>
                </a:solidFill>
                <a:latin typeface="Helvetica"/>
                <a:cs typeface="Helvetica"/>
              </a:rPr>
              <a:t>    (target-absent trials)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698200" y="7391400"/>
            <a:ext cx="8077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  <a:cs typeface="Helvetica"/>
              </a:rPr>
              <a:t>S(</a:t>
            </a:r>
            <a:r>
              <a:rPr lang="en-US" sz="2800" i="1" dirty="0" smtClean="0">
                <a:solidFill>
                  <a:schemeClr val="bg2"/>
                </a:solidFill>
                <a:cs typeface="Helvetica"/>
              </a:rPr>
              <a:t>t</a:t>
            </a:r>
            <a:r>
              <a:rPr lang="en-US" sz="2800" dirty="0" smtClean="0">
                <a:solidFill>
                  <a:schemeClr val="bg2"/>
                </a:solidFill>
                <a:cs typeface="Helvetica"/>
              </a:rPr>
              <a:t>) = 1 – CDF(</a:t>
            </a:r>
            <a:r>
              <a:rPr lang="en-US" sz="2800" i="1" dirty="0" smtClean="0">
                <a:solidFill>
                  <a:schemeClr val="bg2"/>
                </a:solidFill>
                <a:cs typeface="Helvetica"/>
              </a:rPr>
              <a:t>t</a:t>
            </a:r>
            <a:r>
              <a:rPr lang="en-US" sz="2800" dirty="0" smtClean="0">
                <a:solidFill>
                  <a:schemeClr val="bg2"/>
                </a:solidFill>
                <a:cs typeface="Helvetica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bg2"/>
                </a:solidFill>
                <a:cs typeface="Helvetica"/>
              </a:rPr>
              <a:t>H:= High Saliency; L:= Low Saliency</a:t>
            </a:r>
          </a:p>
        </p:txBody>
      </p:sp>
      <p:pic>
        <p:nvPicPr>
          <p:cNvPr id="5" name="Picture 4" descr="exp1 sti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61" y="30135825"/>
            <a:ext cx="1866900" cy="1752600"/>
          </a:xfrm>
          <a:prstGeom prst="rect">
            <a:avLst/>
          </a:prstGeom>
        </p:spPr>
      </p:pic>
      <p:pic>
        <p:nvPicPr>
          <p:cNvPr id="7" name="Picture 6" descr="exp2 sti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131266"/>
            <a:ext cx="1866900" cy="1752600"/>
          </a:xfrm>
          <a:prstGeom prst="rect">
            <a:avLst/>
          </a:prstGeom>
        </p:spPr>
      </p:pic>
      <p:pic>
        <p:nvPicPr>
          <p:cNvPr id="25" name="Picture 24" descr="VS 1 T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599" y="24302462"/>
            <a:ext cx="7315200" cy="7498080"/>
          </a:xfrm>
          <a:prstGeom prst="rect">
            <a:avLst/>
          </a:prstGeom>
        </p:spPr>
      </p:pic>
      <p:pic>
        <p:nvPicPr>
          <p:cNvPr id="30" name="Picture 29" descr="VS 2 TA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0" y="24303685"/>
            <a:ext cx="7315200" cy="749808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505492" y="16721992"/>
            <a:ext cx="677108" cy="7498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12121"/>
                </a:solidFill>
                <a:latin typeface="Helvetica"/>
                <a:cs typeface="Helvetica"/>
              </a:rPr>
              <a:t>Experiment 1 – Target Present Trials</a:t>
            </a:r>
            <a:endParaRPr lang="en-US" sz="3200" dirty="0">
              <a:solidFill>
                <a:srgbClr val="212121"/>
              </a:solidFill>
              <a:latin typeface="Helvetica"/>
              <a:cs typeface="Helvetic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505492" y="24307800"/>
            <a:ext cx="677108" cy="7498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12121"/>
                </a:solidFill>
                <a:latin typeface="Helvetica"/>
                <a:cs typeface="Helvetica"/>
              </a:rPr>
              <a:t>Experiment 1 – Target Absent Trials</a:t>
            </a:r>
            <a:endParaRPr lang="en-US" sz="3200" dirty="0">
              <a:solidFill>
                <a:srgbClr val="212121"/>
              </a:solidFill>
              <a:latin typeface="Helvetica"/>
              <a:cs typeface="Helvetic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640093" y="24307800"/>
            <a:ext cx="677108" cy="7498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12121"/>
                </a:solidFill>
                <a:latin typeface="Helvetica"/>
                <a:cs typeface="Helvetica"/>
              </a:rPr>
              <a:t>Experiment 2 – Target Absent Trials</a:t>
            </a:r>
            <a:endParaRPr lang="en-US" sz="3200" dirty="0">
              <a:solidFill>
                <a:srgbClr val="212121"/>
              </a:solidFill>
              <a:latin typeface="Helvetica"/>
              <a:cs typeface="Helvetica"/>
            </a:endParaRPr>
          </a:p>
        </p:txBody>
      </p:sp>
      <p:pic>
        <p:nvPicPr>
          <p:cNvPr id="2" name="Picture 1" descr="VS 1 TP Group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0" y="16721992"/>
            <a:ext cx="3657600" cy="3752088"/>
          </a:xfrm>
          <a:prstGeom prst="rect">
            <a:avLst/>
          </a:prstGeom>
        </p:spPr>
      </p:pic>
      <p:pic>
        <p:nvPicPr>
          <p:cNvPr id="31" name="Picture 30" descr="VS 1 TA Group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0" y="20474080"/>
            <a:ext cx="3657600" cy="3752088"/>
          </a:xfrm>
          <a:prstGeom prst="rect">
            <a:avLst/>
          </a:prstGeom>
        </p:spPr>
      </p:pic>
      <p:pic>
        <p:nvPicPr>
          <p:cNvPr id="32" name="Picture 31" descr="VS 2 TA Group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0" y="20474080"/>
            <a:ext cx="3657600" cy="3752088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33112064" y="6623073"/>
            <a:ext cx="9747856" cy="9284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Decisive evidence against serial processing in Experiment 1</a:t>
            </a:r>
          </a:p>
          <a:p>
            <a:endParaRPr lang="en-US" sz="800" dirty="0" smtClean="0">
              <a:solidFill>
                <a:srgbClr val="212121"/>
              </a:solidFill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Results from Experiment 2 are unclear</a:t>
            </a:r>
          </a:p>
          <a:p>
            <a:endParaRPr lang="en-US" sz="800" dirty="0" smtClean="0">
              <a:solidFill>
                <a:srgbClr val="212121"/>
              </a:solidFill>
              <a:latin typeface="Helvetica"/>
              <a:cs typeface="Helvetica"/>
            </a:endParaRPr>
          </a:p>
          <a:p>
            <a:pPr marL="1366838" lvl="1" indent="-457200">
              <a:buFont typeface="Arial"/>
              <a:buChar char="•"/>
            </a:pP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Considering the results from Experiment 1, there may not have been enough target-absent trials</a:t>
            </a:r>
          </a:p>
          <a:p>
            <a:pPr marL="1366838" lvl="1" indent="-457200"/>
            <a:endParaRPr lang="en-US" sz="800" dirty="0" smtClean="0">
              <a:solidFill>
                <a:srgbClr val="212121"/>
              </a:solidFill>
              <a:latin typeface="Helvetica"/>
              <a:cs typeface="Helvetica"/>
            </a:endParaRPr>
          </a:p>
          <a:p>
            <a:pPr marL="1366838" lvl="1" indent="-457200">
              <a:buFont typeface="Arial"/>
              <a:buChar char="•"/>
            </a:pP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How could participants remain highly accurate in the task while using first-terminating (OR) processing?</a:t>
            </a:r>
          </a:p>
          <a:p>
            <a:pPr lvl="1"/>
            <a:endParaRPr lang="en-US" sz="800" dirty="0">
              <a:solidFill>
                <a:srgbClr val="212121"/>
              </a:solidFill>
              <a:latin typeface="Helvetica"/>
              <a:cs typeface="Helvetica"/>
            </a:endParaRPr>
          </a:p>
          <a:p>
            <a:pPr marL="457200" indent="-457200">
              <a:buFont typeface="Arial"/>
              <a:buChar char="•"/>
            </a:pP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The next round of experiments:</a:t>
            </a:r>
          </a:p>
          <a:p>
            <a:endParaRPr lang="en-US" sz="800" dirty="0" smtClean="0">
              <a:solidFill>
                <a:srgbClr val="212121"/>
              </a:solidFill>
              <a:latin typeface="Helvetica"/>
              <a:cs typeface="Helvetica"/>
            </a:endParaRPr>
          </a:p>
          <a:p>
            <a:pPr marL="1366838" lvl="1" indent="-457200">
              <a:buFont typeface="Arial"/>
              <a:buChar char="•"/>
            </a:pP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More trials (both overall and in the target-absent condition)</a:t>
            </a:r>
          </a:p>
          <a:p>
            <a:pPr marL="1366838" lvl="1" indent="-457200"/>
            <a:endParaRPr lang="en-US" sz="800" dirty="0" smtClean="0">
              <a:solidFill>
                <a:srgbClr val="212121"/>
              </a:solidFill>
              <a:latin typeface="Helvetica"/>
              <a:cs typeface="Helvetica"/>
            </a:endParaRPr>
          </a:p>
          <a:p>
            <a:pPr marL="1366838" lvl="1" indent="-457200">
              <a:buFont typeface="Arial"/>
              <a:buChar char="•"/>
            </a:pP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The Capacity Coefficient</a:t>
            </a:r>
            <a:r>
              <a:rPr lang="en-US" sz="3400" baseline="30000" dirty="0" smtClean="0">
                <a:solidFill>
                  <a:srgbClr val="212121"/>
                </a:solidFill>
                <a:latin typeface="Helvetica"/>
                <a:cs typeface="Helvetica"/>
              </a:rPr>
              <a:t>4,5</a:t>
            </a: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 may help distinguish between parallel-OR and coactive processing</a:t>
            </a:r>
          </a:p>
          <a:p>
            <a:pPr marL="1366838" lvl="1" indent="-457200"/>
            <a:endParaRPr lang="en-US" sz="800" baseline="30000" dirty="0" smtClean="0">
              <a:solidFill>
                <a:srgbClr val="212121"/>
              </a:solidFill>
              <a:latin typeface="Helvetica"/>
              <a:cs typeface="Helvetica"/>
            </a:endParaRPr>
          </a:p>
          <a:p>
            <a:pPr marL="1366838" lvl="1" indent="-457200">
              <a:buFont typeface="Arial"/>
              <a:buChar char="•"/>
            </a:pPr>
            <a:r>
              <a:rPr lang="en-US" sz="3400" dirty="0" smtClean="0">
                <a:solidFill>
                  <a:srgbClr val="212121"/>
                </a:solidFill>
                <a:latin typeface="Helvetica"/>
                <a:cs typeface="Helvetica"/>
              </a:rPr>
              <a:t>Eye Tracking</a:t>
            </a:r>
            <a:endParaRPr lang="en-US" sz="3400" dirty="0" smtClean="0">
              <a:solidFill>
                <a:schemeClr val="bg2"/>
              </a:solidFill>
              <a:latin typeface="Helvetica"/>
              <a:cs typeface="Helvetic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3070800" y="29905166"/>
            <a:ext cx="974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12121"/>
                </a:solidFill>
                <a:latin typeface="Helvetica"/>
                <a:cs typeface="Helvetica"/>
              </a:rPr>
              <a:t>This work funded by </a:t>
            </a:r>
            <a:r>
              <a:rPr lang="sk-SK" sz="2800" dirty="0" smtClean="0">
                <a:solidFill>
                  <a:srgbClr val="212121"/>
                </a:solidFill>
                <a:latin typeface="Helvetica"/>
                <a:cs typeface="Helvetica"/>
              </a:rPr>
              <a:t>AFOSR grant </a:t>
            </a:r>
            <a:r>
              <a:rPr lang="sk-SK" sz="2800" dirty="0">
                <a:solidFill>
                  <a:srgbClr val="212121"/>
                </a:solidFill>
                <a:latin typeface="Helvetica"/>
                <a:cs typeface="Helvetica"/>
              </a:rPr>
              <a:t>FA9550-13-1-</a:t>
            </a:r>
            <a:r>
              <a:rPr lang="sk-SK" sz="2800" dirty="0" smtClean="0">
                <a:solidFill>
                  <a:srgbClr val="212121"/>
                </a:solidFill>
                <a:latin typeface="Helvetica"/>
                <a:cs typeface="Helvetica"/>
              </a:rPr>
              <a:t>0087.</a:t>
            </a:r>
            <a:endParaRPr lang="en-US" sz="2800" dirty="0">
              <a:solidFill>
                <a:srgbClr val="212121"/>
              </a:solidFill>
              <a:latin typeface="Helvetica"/>
              <a:cs typeface="Helvetica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2640093" y="16753043"/>
            <a:ext cx="677108" cy="7498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212121"/>
                </a:solidFill>
                <a:latin typeface="Helvetica"/>
                <a:cs typeface="Helvetica"/>
              </a:rPr>
              <a:t>Group Means</a:t>
            </a:r>
            <a:endParaRPr lang="en-US" sz="3200" dirty="0">
              <a:solidFill>
                <a:srgbClr val="212121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0" y="18233136"/>
            <a:ext cx="1463040" cy="1463040"/>
          </a:xfrm>
          <a:prstGeom prst="rect">
            <a:avLst/>
          </a:prstGeom>
          <a:noFill/>
          <a:ln>
            <a:solidFill>
              <a:schemeClr val="accent1">
                <a:alpha val="50000"/>
              </a:schemeClr>
            </a:solidFill>
          </a:ln>
          <a:effectLst>
            <a:glow rad="63500">
              <a:schemeClr val="accent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7526000" y="21223224"/>
            <a:ext cx="1463040" cy="1463040"/>
          </a:xfrm>
          <a:prstGeom prst="rect">
            <a:avLst/>
          </a:prstGeom>
          <a:noFill/>
          <a:ln>
            <a:solidFill>
              <a:schemeClr val="accent1">
                <a:alpha val="50000"/>
              </a:schemeClr>
            </a:solidFill>
          </a:ln>
          <a:effectLst>
            <a:glow rad="63500">
              <a:schemeClr val="accent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3167360" y="24307800"/>
            <a:ext cx="1463040" cy="1463040"/>
          </a:xfrm>
          <a:prstGeom prst="rect">
            <a:avLst/>
          </a:prstGeom>
          <a:noFill/>
          <a:ln>
            <a:solidFill>
              <a:schemeClr val="accent1">
                <a:alpha val="50000"/>
              </a:schemeClr>
            </a:solidFill>
          </a:ln>
          <a:effectLst>
            <a:glow rad="63500">
              <a:schemeClr val="accent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6078200" y="24307800"/>
            <a:ext cx="1463040" cy="1463040"/>
          </a:xfrm>
          <a:prstGeom prst="rect">
            <a:avLst/>
          </a:prstGeom>
          <a:noFill/>
          <a:ln>
            <a:solidFill>
              <a:schemeClr val="accent1">
                <a:alpha val="50000"/>
              </a:schemeClr>
            </a:solidFill>
          </a:ln>
          <a:effectLst>
            <a:glow rad="63500">
              <a:schemeClr val="accent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3182600" y="27303984"/>
            <a:ext cx="1463040" cy="1463040"/>
          </a:xfrm>
          <a:prstGeom prst="rect">
            <a:avLst/>
          </a:prstGeom>
          <a:noFill/>
          <a:ln>
            <a:solidFill>
              <a:schemeClr val="accent1">
                <a:alpha val="50000"/>
              </a:schemeClr>
            </a:solidFill>
          </a:ln>
          <a:effectLst>
            <a:glow rad="63500">
              <a:schemeClr val="accent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6078200" y="27303984"/>
            <a:ext cx="1463040" cy="1463040"/>
          </a:xfrm>
          <a:prstGeom prst="rect">
            <a:avLst/>
          </a:prstGeom>
          <a:noFill/>
          <a:ln>
            <a:solidFill>
              <a:schemeClr val="accent1">
                <a:alpha val="50000"/>
              </a:schemeClr>
            </a:solidFill>
          </a:ln>
          <a:effectLst>
            <a:glow rad="63500">
              <a:schemeClr val="accent1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4734520" y="24307800"/>
            <a:ext cx="1463040" cy="1463040"/>
          </a:xfrm>
          <a:prstGeom prst="rect">
            <a:avLst/>
          </a:prstGeom>
          <a:noFill/>
          <a:ln>
            <a:solidFill>
              <a:schemeClr val="accent3">
                <a:alpha val="50000"/>
              </a:schemeClr>
            </a:solidFill>
          </a:ln>
          <a:effectLst>
            <a:glow rad="635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6197560" y="25816560"/>
            <a:ext cx="1463040" cy="1463040"/>
          </a:xfrm>
          <a:prstGeom prst="rect">
            <a:avLst/>
          </a:prstGeom>
          <a:noFill/>
          <a:ln>
            <a:solidFill>
              <a:schemeClr val="accent3">
                <a:alpha val="50000"/>
              </a:schemeClr>
            </a:solidFill>
          </a:ln>
          <a:effectLst>
            <a:glow rad="635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9108400" y="25816560"/>
            <a:ext cx="1463040" cy="1463040"/>
          </a:xfrm>
          <a:prstGeom prst="rect">
            <a:avLst/>
          </a:prstGeom>
          <a:noFill/>
          <a:ln>
            <a:solidFill>
              <a:schemeClr val="accent3">
                <a:alpha val="50000"/>
              </a:schemeClr>
            </a:solidFill>
          </a:ln>
          <a:effectLst>
            <a:glow rad="635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9123640" y="28803600"/>
            <a:ext cx="1463040" cy="1463040"/>
          </a:xfrm>
          <a:prstGeom prst="rect">
            <a:avLst/>
          </a:prstGeom>
          <a:noFill/>
          <a:ln>
            <a:solidFill>
              <a:schemeClr val="accent3">
                <a:alpha val="50000"/>
              </a:schemeClr>
            </a:solidFill>
          </a:ln>
          <a:effectLst>
            <a:glow rad="635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3317200" y="30312360"/>
            <a:ext cx="1463040" cy="1463040"/>
          </a:xfrm>
          <a:prstGeom prst="rect">
            <a:avLst/>
          </a:prstGeom>
          <a:noFill/>
          <a:ln>
            <a:solidFill>
              <a:schemeClr val="accent3">
                <a:alpha val="50000"/>
              </a:schemeClr>
            </a:solidFill>
          </a:ln>
          <a:effectLst>
            <a:glow rad="63500">
              <a:schemeClr val="accent3"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1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SU Poster Templat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ory">
  <a:themeElements>
    <a:clrScheme name="Custom 3">
      <a:dk1>
        <a:srgbClr val="0F7E08"/>
      </a:dk1>
      <a:lt1>
        <a:srgbClr val="C6C111"/>
      </a:lt1>
      <a:dk2>
        <a:srgbClr val="212121"/>
      </a:dk2>
      <a:lt2>
        <a:srgbClr val="FFFFFF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WSU Poster Template.potx</Template>
  <TotalTime>10059</TotalTime>
  <Words>629</Words>
  <Application>Microsoft Macintosh PowerPoint</Application>
  <PresentationFormat>Custom</PresentationFormat>
  <Paragraphs>67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WSU Poster Template</vt:lpstr>
      <vt:lpstr>1_Classic 3 Columns</vt:lpstr>
      <vt:lpstr>Classic - Wide Center</vt:lpstr>
      <vt:lpstr>Story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Joseph Glavan</cp:lastModifiedBy>
  <cp:revision>132</cp:revision>
  <dcterms:created xsi:type="dcterms:W3CDTF">2012-02-03T19:11:35Z</dcterms:created>
  <dcterms:modified xsi:type="dcterms:W3CDTF">2014-07-15T16:44:18Z</dcterms:modified>
</cp:coreProperties>
</file>